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14"/>
  </p:notesMasterIdLst>
  <p:sldIdLst>
    <p:sldId id="256" r:id="rId2"/>
    <p:sldId id="267" r:id="rId3"/>
    <p:sldId id="257" r:id="rId4"/>
    <p:sldId id="258" r:id="rId5"/>
    <p:sldId id="259" r:id="rId6"/>
    <p:sldId id="260" r:id="rId7"/>
    <p:sldId id="261" r:id="rId8"/>
    <p:sldId id="262" r:id="rId9"/>
    <p:sldId id="263" r:id="rId10"/>
    <p:sldId id="264" r:id="rId11"/>
    <p:sldId id="265" r:id="rId12"/>
    <p:sldId id="268"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54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08061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D8C895-6FAA-4043-A3A8-7C30E7B82322}" type="datetimeFigureOut">
              <a:rPr lang="en-US" smtClean="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81673F1-45CC-4F7B-9864-838FEA1821ED}" type="slidenum">
              <a:rPr lang="en-US" smtClean="0"/>
              <a:t>‹#›</a:t>
            </a:fld>
            <a:endParaRPr lang="en-US" dirty="0"/>
          </a:p>
        </p:txBody>
      </p:sp>
    </p:spTree>
    <p:extLst>
      <p:ext uri="{BB962C8B-B14F-4D97-AF65-F5344CB8AC3E}">
        <p14:creationId xmlns:p14="http://schemas.microsoft.com/office/powerpoint/2010/main" val="137576735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152358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384866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3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35110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967220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286524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020106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114344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1898789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342472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809894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5/11/2024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173990399"/>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dirty="0"/>
          </a:p>
        </p:txBody>
      </p:sp>
      <p:sp>
        <p:nvSpPr>
          <p:cNvPr id="4" name="Title 1">
            <a:extLst>
              <a:ext uri="{FF2B5EF4-FFF2-40B4-BE49-F238E27FC236}">
                <a16:creationId xmlns:a16="http://schemas.microsoft.com/office/drawing/2014/main" id="{61256199-00BA-C926-9A33-A8D4DD587CF1}"/>
              </a:ext>
            </a:extLst>
          </p:cNvPr>
          <p:cNvSpPr txBox="1">
            <a:spLocks/>
          </p:cNvSpPr>
          <p:nvPr/>
        </p:nvSpPr>
        <p:spPr>
          <a:xfrm>
            <a:off x="0" y="87388"/>
            <a:ext cx="14630400" cy="1255275"/>
          </a:xfrm>
          <a:prstGeom prst="rect">
            <a:avLst/>
          </a:prstGeom>
        </p:spPr>
        <p:txBody>
          <a:bodyPr vert="horz" lIns="109728" tIns="54864" rIns="109728" bIns="54864" rtlCol="0" anchor="b">
            <a:noAutofit/>
          </a:bodyPr>
          <a:lstStyle>
            <a:lvl1pPr algn="l" defTabSz="4572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7200" dirty="0">
                <a:ln>
                  <a:solidFill>
                    <a:srgbClr val="FFC000"/>
                  </a:solidFill>
                </a:ln>
                <a:solidFill>
                  <a:schemeClr val="bg1"/>
                </a:solidFill>
                <a:latin typeface="Algerian" panose="04020705040A02060702" pitchFamily="82" charset="0"/>
              </a:rPr>
              <a:t>BN College Of Pharmacy</a:t>
            </a:r>
            <a:endParaRPr lang="en-IN" sz="7200" dirty="0">
              <a:ln>
                <a:solidFill>
                  <a:srgbClr val="FFC000"/>
                </a:solidFill>
              </a:ln>
              <a:solidFill>
                <a:schemeClr val="bg1"/>
              </a:solidFill>
              <a:latin typeface="Algerian" panose="04020705040A02060702" pitchFamily="82" charset="0"/>
            </a:endParaRPr>
          </a:p>
        </p:txBody>
      </p:sp>
      <p:sp>
        <p:nvSpPr>
          <p:cNvPr id="7" name="Subtitle 2"/>
          <p:cNvSpPr txBox="1">
            <a:spLocks/>
          </p:cNvSpPr>
          <p:nvPr/>
        </p:nvSpPr>
        <p:spPr>
          <a:xfrm>
            <a:off x="-196769" y="1692025"/>
            <a:ext cx="14827169" cy="5958840"/>
          </a:xfrm>
          <a:prstGeom prst="rect">
            <a:avLst/>
          </a:prstGeom>
        </p:spPr>
        <p:txBody>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1112520" marR="1437894" indent="0" algn="ctr">
              <a:spcBef>
                <a:spcPts val="126"/>
              </a:spcBef>
              <a:buNone/>
            </a:pPr>
            <a:r>
              <a:rPr lang="en-US" sz="3600" b="1" dirty="0">
                <a:solidFill>
                  <a:schemeClr val="bg2"/>
                </a:solidFill>
                <a:latin typeface="Times New Roman"/>
                <a:cs typeface="Times New Roman"/>
              </a:rPr>
              <a:t>PRESEN</a:t>
            </a:r>
            <a:r>
              <a:rPr lang="en-US" sz="3600" b="1" spc="-180" dirty="0">
                <a:solidFill>
                  <a:schemeClr val="bg2"/>
                </a:solidFill>
                <a:latin typeface="Times New Roman"/>
                <a:cs typeface="Times New Roman"/>
              </a:rPr>
              <a:t>T</a:t>
            </a:r>
            <a:r>
              <a:rPr lang="en-US" sz="3600" b="1" spc="-168" dirty="0">
                <a:solidFill>
                  <a:schemeClr val="bg2"/>
                </a:solidFill>
                <a:latin typeface="Times New Roman"/>
                <a:cs typeface="Times New Roman"/>
              </a:rPr>
              <a:t>A</a:t>
            </a:r>
            <a:r>
              <a:rPr lang="en-US" sz="3600" b="1" dirty="0">
                <a:solidFill>
                  <a:schemeClr val="bg2"/>
                </a:solidFill>
                <a:latin typeface="Times New Roman"/>
                <a:cs typeface="Times New Roman"/>
              </a:rPr>
              <a:t>TION</a:t>
            </a:r>
          </a:p>
          <a:p>
            <a:pPr marL="1112520" marR="1437894" indent="0" algn="ctr">
              <a:spcBef>
                <a:spcPts val="126"/>
              </a:spcBef>
              <a:buNone/>
            </a:pPr>
            <a:r>
              <a:rPr lang="en-US" sz="3600" b="1" dirty="0">
                <a:solidFill>
                  <a:schemeClr val="bg2"/>
                </a:solidFill>
                <a:latin typeface="Times New Roman"/>
                <a:cs typeface="Times New Roman"/>
              </a:rPr>
              <a:t>ON</a:t>
            </a:r>
            <a:endParaRPr lang="en-US" sz="3600" dirty="0">
              <a:solidFill>
                <a:schemeClr val="bg2"/>
              </a:solidFill>
              <a:latin typeface="Times New Roman"/>
              <a:cs typeface="Times New Roman"/>
            </a:endParaRPr>
          </a:p>
          <a:p>
            <a:pPr marL="1112520" marR="1437894" indent="0" algn="ctr">
              <a:spcBef>
                <a:spcPts val="126"/>
              </a:spcBef>
              <a:buNone/>
            </a:pPr>
            <a:r>
              <a:rPr lang="en-US" sz="3600" b="1" dirty="0">
                <a:solidFill>
                  <a:schemeClr val="bg2"/>
                </a:solidFill>
                <a:latin typeface="Times New Roman"/>
                <a:cs typeface="Times New Roman"/>
              </a:rPr>
              <a:t>Industrial Training of</a:t>
            </a:r>
            <a:endParaRPr lang="en-US" sz="3600" b="1" spc="6" dirty="0">
              <a:solidFill>
                <a:schemeClr val="bg2"/>
              </a:solidFill>
              <a:latin typeface="Times New Roman"/>
              <a:cs typeface="Times New Roman"/>
            </a:endParaRPr>
          </a:p>
          <a:p>
            <a:pPr marL="14478" marR="6096" indent="0" algn="ctr">
              <a:buNone/>
            </a:pPr>
            <a:r>
              <a:rPr lang="en-US" sz="3600" b="1" dirty="0">
                <a:solidFill>
                  <a:schemeClr val="bg2"/>
                </a:solidFill>
                <a:latin typeface="Times New Roman"/>
                <a:cs typeface="Times New Roman"/>
              </a:rPr>
              <a:t>Parenteral Preparation </a:t>
            </a:r>
          </a:p>
          <a:p>
            <a:pPr marL="14478" marR="6096" indent="0" algn="ctr">
              <a:buNone/>
            </a:pPr>
            <a:r>
              <a:rPr lang="en-US" sz="3600" b="1" spc="-30" dirty="0" err="1">
                <a:solidFill>
                  <a:schemeClr val="bg2"/>
                </a:solidFill>
                <a:latin typeface="Times New Roman"/>
                <a:cs typeface="Times New Roman"/>
              </a:rPr>
              <a:t>Jedux</a:t>
            </a:r>
            <a:r>
              <a:rPr lang="en-US" sz="3600" b="1" spc="-30" dirty="0">
                <a:solidFill>
                  <a:schemeClr val="bg2"/>
                </a:solidFill>
                <a:latin typeface="Times New Roman"/>
                <a:cs typeface="Times New Roman"/>
              </a:rPr>
              <a:t> Parenteral Pvt. Ltd. </a:t>
            </a:r>
            <a:r>
              <a:rPr lang="en-US" sz="3600" b="1" spc="-132" dirty="0">
                <a:solidFill>
                  <a:schemeClr val="bg2"/>
                </a:solidFill>
                <a:latin typeface="Times New Roman"/>
                <a:cs typeface="Times New Roman"/>
              </a:rPr>
              <a:t> </a:t>
            </a:r>
            <a:r>
              <a:rPr lang="en-US" sz="3600" b="1" spc="-36" dirty="0">
                <a:solidFill>
                  <a:schemeClr val="bg2"/>
                </a:solidFill>
                <a:latin typeface="Times New Roman"/>
                <a:cs typeface="Times New Roman"/>
              </a:rPr>
              <a:t>(U.P.)</a:t>
            </a:r>
            <a:endParaRPr lang="en-US" sz="3600" dirty="0">
              <a:solidFill>
                <a:schemeClr val="bg2"/>
              </a:solidFill>
              <a:latin typeface="Times New Roman"/>
              <a:cs typeface="Times New Roman"/>
            </a:endParaRPr>
          </a:p>
          <a:p>
            <a:pPr algn="ctr"/>
            <a:endParaRPr lang="en-US" dirty="0">
              <a:solidFill>
                <a:schemeClr val="bg2"/>
              </a:solidFill>
            </a:endParaRPr>
          </a:p>
          <a:p>
            <a:pPr algn="ctr"/>
            <a:endParaRPr lang="en-US" dirty="0">
              <a:solidFill>
                <a:schemeClr val="bg2"/>
              </a:solidFill>
            </a:endParaRPr>
          </a:p>
          <a:p>
            <a:pPr marL="0" indent="0" algn="just">
              <a:buNone/>
            </a:pPr>
            <a:r>
              <a:rPr lang="en-US" sz="2160" b="1" dirty="0">
                <a:solidFill>
                  <a:schemeClr val="bg2"/>
                </a:solidFill>
                <a:latin typeface="Times New Roman" panose="02020603050405020304" pitchFamily="18" charset="0"/>
                <a:cs typeface="Times New Roman" panose="02020603050405020304" pitchFamily="18" charset="0"/>
              </a:rPr>
              <a:t>	</a:t>
            </a:r>
            <a:r>
              <a:rPr lang="en-US" sz="2400" b="1" dirty="0">
                <a:solidFill>
                  <a:schemeClr val="bg2"/>
                </a:solidFill>
                <a:latin typeface="Times New Roman" panose="02020603050405020304" pitchFamily="18" charset="0"/>
                <a:cs typeface="Times New Roman" panose="02020603050405020304" pitchFamily="18" charset="0"/>
              </a:rPr>
              <a:t>PRESENTED BY:-                                                          	SUBMITTED TO:-</a:t>
            </a:r>
          </a:p>
          <a:p>
            <a:pPr marL="0" indent="0" algn="just">
              <a:buNone/>
            </a:pPr>
            <a:r>
              <a:rPr lang="en-US" dirty="0">
                <a:solidFill>
                  <a:schemeClr val="bg2"/>
                </a:solidFill>
                <a:latin typeface="Times New Roman" panose="02020603050405020304" pitchFamily="18" charset="0"/>
                <a:cs typeface="Times New Roman" panose="02020603050405020304" pitchFamily="18" charset="0"/>
              </a:rPr>
              <a:t>	</a:t>
            </a:r>
            <a:r>
              <a:rPr lang="en-US" dirty="0" err="1">
                <a:solidFill>
                  <a:schemeClr val="bg2"/>
                </a:solidFill>
                <a:latin typeface="Times New Roman" panose="02020603050405020304" pitchFamily="18" charset="0"/>
                <a:cs typeface="Times New Roman" panose="02020603050405020304" pitchFamily="18" charset="0"/>
              </a:rPr>
              <a:t>Sarfraj</a:t>
            </a:r>
            <a:r>
              <a:rPr lang="en-US" dirty="0">
                <a:solidFill>
                  <a:schemeClr val="bg2"/>
                </a:solidFill>
                <a:latin typeface="Times New Roman" panose="02020603050405020304" pitchFamily="18" charset="0"/>
                <a:cs typeface="Times New Roman" panose="02020603050405020304" pitchFamily="18" charset="0"/>
              </a:rPr>
              <a:t> Ansari</a:t>
            </a:r>
            <a:r>
              <a:rPr lang="en-US" sz="2160" dirty="0">
                <a:solidFill>
                  <a:schemeClr val="bg2"/>
                </a:solidFill>
                <a:latin typeface="Times New Roman" panose="02020603050405020304" pitchFamily="18" charset="0"/>
                <a:cs typeface="Times New Roman" panose="02020603050405020304" pitchFamily="18" charset="0"/>
              </a:rPr>
              <a:t>                                                               	</a:t>
            </a:r>
            <a:r>
              <a:rPr lang="en-US" dirty="0">
                <a:solidFill>
                  <a:schemeClr val="bg2"/>
                </a:solidFill>
                <a:latin typeface="Times New Roman" panose="02020603050405020304" pitchFamily="18" charset="0"/>
                <a:cs typeface="Times New Roman" panose="02020603050405020304" pitchFamily="18" charset="0"/>
              </a:rPr>
              <a:t>Mr. Virendra Kumar Singh</a:t>
            </a:r>
          </a:p>
          <a:p>
            <a:pPr marL="0" indent="0" algn="just">
              <a:buNone/>
            </a:pPr>
            <a:r>
              <a:rPr lang="en-US" dirty="0">
                <a:solidFill>
                  <a:schemeClr val="bg2"/>
                </a:solidFill>
                <a:latin typeface="Times New Roman" panose="02020603050405020304" pitchFamily="18" charset="0"/>
                <a:cs typeface="Times New Roman" panose="02020603050405020304" pitchFamily="18" charset="0"/>
              </a:rPr>
              <a:t>	</a:t>
            </a:r>
            <a:r>
              <a:rPr lang="en-US" dirty="0" err="1">
                <a:solidFill>
                  <a:schemeClr val="bg2"/>
                </a:solidFill>
                <a:latin typeface="Times New Roman" panose="02020603050405020304" pitchFamily="18" charset="0"/>
                <a:cs typeface="Times New Roman" panose="02020603050405020304" pitchFamily="18" charset="0"/>
              </a:rPr>
              <a:t>B.Pharm</a:t>
            </a:r>
            <a:r>
              <a:rPr lang="en-US" dirty="0">
                <a:solidFill>
                  <a:schemeClr val="bg2"/>
                </a:solidFill>
                <a:latin typeface="Times New Roman" panose="02020603050405020304" pitchFamily="18" charset="0"/>
                <a:cs typeface="Times New Roman" panose="02020603050405020304" pitchFamily="18" charset="0"/>
              </a:rPr>
              <a:t> 3</a:t>
            </a:r>
            <a:r>
              <a:rPr lang="en-US" baseline="30000" dirty="0">
                <a:solidFill>
                  <a:schemeClr val="bg2"/>
                </a:solidFill>
                <a:latin typeface="Times New Roman" panose="02020603050405020304" pitchFamily="18" charset="0"/>
                <a:cs typeface="Times New Roman" panose="02020603050405020304" pitchFamily="18" charset="0"/>
              </a:rPr>
              <a:t>rd</a:t>
            </a:r>
            <a:r>
              <a:rPr lang="en-US" dirty="0">
                <a:solidFill>
                  <a:schemeClr val="bg2"/>
                </a:solidFill>
                <a:latin typeface="Times New Roman" panose="02020603050405020304" pitchFamily="18" charset="0"/>
                <a:cs typeface="Times New Roman" panose="02020603050405020304" pitchFamily="18" charset="0"/>
              </a:rPr>
              <a:t> Year VI 				(HOD Pharmacy Dept.)</a:t>
            </a:r>
          </a:p>
        </p:txBody>
      </p:sp>
      <p:pic>
        <p:nvPicPr>
          <p:cNvPr id="9" name="Picture 8">
            <a:extLst>
              <a:ext uri="{FF2B5EF4-FFF2-40B4-BE49-F238E27FC236}">
                <a16:creationId xmlns:a16="http://schemas.microsoft.com/office/drawing/2014/main" id="{0A69DEA4-5E63-9F60-9E47-E5663FA9B120}"/>
              </a:ext>
            </a:extLst>
          </p:cNvPr>
          <p:cNvPicPr>
            <a:picLocks noChangeAspect="1"/>
          </p:cNvPicPr>
          <p:nvPr/>
        </p:nvPicPr>
        <p:blipFill>
          <a:blip r:embed="rId4"/>
          <a:stretch>
            <a:fillRect/>
          </a:stretch>
        </p:blipFill>
        <p:spPr>
          <a:xfrm>
            <a:off x="5134274" y="5083089"/>
            <a:ext cx="2857143" cy="28571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072753"/>
            <a:ext cx="8240911"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Handling of Hazardous Drugs</a:t>
            </a:r>
            <a:endParaRPr lang="en-US" sz="4374" dirty="0"/>
          </a:p>
        </p:txBody>
      </p:sp>
      <p:sp>
        <p:nvSpPr>
          <p:cNvPr id="5" name="Shape 2"/>
          <p:cNvSpPr/>
          <p:nvPr/>
        </p:nvSpPr>
        <p:spPr>
          <a:xfrm>
            <a:off x="2037993" y="2211467"/>
            <a:ext cx="5166122" cy="2361605"/>
          </a:xfrm>
          <a:prstGeom prst="roundRect">
            <a:avLst>
              <a:gd name="adj" fmla="val 4234"/>
            </a:avLst>
          </a:prstGeom>
          <a:solidFill>
            <a:srgbClr val="3C136D"/>
          </a:solidFill>
          <a:ln w="7620">
            <a:solidFill>
              <a:srgbClr val="552C86"/>
            </a:solidFill>
            <a:prstDash val="solid"/>
          </a:ln>
        </p:spPr>
      </p:sp>
      <p:sp>
        <p:nvSpPr>
          <p:cNvPr id="6" name="Text 3"/>
          <p:cNvSpPr/>
          <p:nvPr/>
        </p:nvSpPr>
        <p:spPr>
          <a:xfrm>
            <a:off x="2267783" y="2441258"/>
            <a:ext cx="4348996"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Personal Protective Equipment</a:t>
            </a:r>
            <a:endParaRPr lang="en-US" sz="2187" dirty="0"/>
          </a:p>
        </p:txBody>
      </p:sp>
      <p:sp>
        <p:nvSpPr>
          <p:cNvPr id="7" name="Text 4"/>
          <p:cNvSpPr/>
          <p:nvPr/>
        </p:nvSpPr>
        <p:spPr>
          <a:xfrm>
            <a:off x="2267783" y="2921675"/>
            <a:ext cx="470654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Workers must don specialized PPE, including gowns, gloves, masks, and eye protection, to minimize exposure when handling hazardous parenteral drugs.</a:t>
            </a:r>
            <a:endParaRPr lang="en-US" sz="1750" dirty="0"/>
          </a:p>
        </p:txBody>
      </p:sp>
      <p:sp>
        <p:nvSpPr>
          <p:cNvPr id="8" name="Shape 5"/>
          <p:cNvSpPr/>
          <p:nvPr/>
        </p:nvSpPr>
        <p:spPr>
          <a:xfrm>
            <a:off x="7426285" y="2211467"/>
            <a:ext cx="5166122" cy="2361605"/>
          </a:xfrm>
          <a:prstGeom prst="roundRect">
            <a:avLst>
              <a:gd name="adj" fmla="val 4234"/>
            </a:avLst>
          </a:prstGeom>
          <a:solidFill>
            <a:srgbClr val="3C136D"/>
          </a:solidFill>
          <a:ln w="7620">
            <a:solidFill>
              <a:srgbClr val="552C86"/>
            </a:solidFill>
            <a:prstDash val="solid"/>
          </a:ln>
        </p:spPr>
      </p:sp>
      <p:sp>
        <p:nvSpPr>
          <p:cNvPr id="9" name="Text 6"/>
          <p:cNvSpPr/>
          <p:nvPr/>
        </p:nvSpPr>
        <p:spPr>
          <a:xfrm>
            <a:off x="7656076" y="2441258"/>
            <a:ext cx="4396383"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Closed-System Transfer Devices</a:t>
            </a:r>
            <a:endParaRPr lang="en-US" sz="2187" dirty="0"/>
          </a:p>
        </p:txBody>
      </p:sp>
      <p:sp>
        <p:nvSpPr>
          <p:cNvPr id="10" name="Text 7"/>
          <p:cNvSpPr/>
          <p:nvPr/>
        </p:nvSpPr>
        <p:spPr>
          <a:xfrm>
            <a:off x="7656076" y="2921675"/>
            <a:ext cx="470654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These innovative devices create a sealed environment to safely transfer hazardous drug products, preventing the release of vapors or aerosols.</a:t>
            </a:r>
            <a:endParaRPr lang="en-US" sz="1750" dirty="0"/>
          </a:p>
        </p:txBody>
      </p:sp>
      <p:sp>
        <p:nvSpPr>
          <p:cNvPr id="11" name="Shape 8"/>
          <p:cNvSpPr/>
          <p:nvPr/>
        </p:nvSpPr>
        <p:spPr>
          <a:xfrm>
            <a:off x="2037993" y="4795242"/>
            <a:ext cx="5166122" cy="2361605"/>
          </a:xfrm>
          <a:prstGeom prst="roundRect">
            <a:avLst>
              <a:gd name="adj" fmla="val 4234"/>
            </a:avLst>
          </a:prstGeom>
          <a:solidFill>
            <a:srgbClr val="3C136D"/>
          </a:solidFill>
          <a:ln w="7620">
            <a:solidFill>
              <a:srgbClr val="552C86"/>
            </a:solidFill>
            <a:prstDash val="solid"/>
          </a:ln>
        </p:spPr>
      </p:sp>
      <p:sp>
        <p:nvSpPr>
          <p:cNvPr id="12" name="Text 9"/>
          <p:cNvSpPr/>
          <p:nvPr/>
        </p:nvSpPr>
        <p:spPr>
          <a:xfrm>
            <a:off x="2267783" y="5025033"/>
            <a:ext cx="439805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Dedicated Compounding Areas</a:t>
            </a:r>
            <a:endParaRPr lang="en-US" sz="2187" dirty="0"/>
          </a:p>
        </p:txBody>
      </p:sp>
      <p:sp>
        <p:nvSpPr>
          <p:cNvPr id="13" name="Text 10"/>
          <p:cNvSpPr/>
          <p:nvPr/>
        </p:nvSpPr>
        <p:spPr>
          <a:xfrm>
            <a:off x="2267783" y="5505450"/>
            <a:ext cx="470654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Hazardous drugs are prepared in segregated, negatively pressurized cleanrooms with specialized ventilation to contain any potential contamination.</a:t>
            </a:r>
            <a:endParaRPr lang="en-US" sz="1750" dirty="0"/>
          </a:p>
        </p:txBody>
      </p:sp>
      <p:sp>
        <p:nvSpPr>
          <p:cNvPr id="14" name="Shape 11"/>
          <p:cNvSpPr/>
          <p:nvPr/>
        </p:nvSpPr>
        <p:spPr>
          <a:xfrm>
            <a:off x="7426285" y="4795242"/>
            <a:ext cx="5166122" cy="2361605"/>
          </a:xfrm>
          <a:prstGeom prst="roundRect">
            <a:avLst>
              <a:gd name="adj" fmla="val 4234"/>
            </a:avLst>
          </a:prstGeom>
          <a:solidFill>
            <a:srgbClr val="3C136D"/>
          </a:solidFill>
          <a:ln w="7620">
            <a:solidFill>
              <a:srgbClr val="552C86"/>
            </a:solidFill>
            <a:prstDash val="solid"/>
          </a:ln>
        </p:spPr>
      </p:sp>
      <p:sp>
        <p:nvSpPr>
          <p:cNvPr id="15" name="Text 12"/>
          <p:cNvSpPr/>
          <p:nvPr/>
        </p:nvSpPr>
        <p:spPr>
          <a:xfrm>
            <a:off x="7656076" y="5025033"/>
            <a:ext cx="3483531"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Waste Disposal Protocols</a:t>
            </a:r>
            <a:endParaRPr lang="en-US" sz="2187" dirty="0"/>
          </a:p>
        </p:txBody>
      </p:sp>
      <p:sp>
        <p:nvSpPr>
          <p:cNvPr id="16" name="Text 13"/>
          <p:cNvSpPr/>
          <p:nvPr/>
        </p:nvSpPr>
        <p:spPr>
          <a:xfrm>
            <a:off x="7656076" y="5505450"/>
            <a:ext cx="470654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Strict procedures are followed to safely collect, contain, and dispose of hazardous drug waste, minimizing environmental impact and worker exposure.</a:t>
            </a:r>
            <a:endParaRPr lang="en-US" sz="1750" dirty="0"/>
          </a:p>
        </p:txBody>
      </p:sp>
    </p:spTree>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108829"/>
            <a:ext cx="858643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 and Key Takeaways</a:t>
            </a:r>
            <a:endParaRPr lang="en-US" sz="4374" dirty="0"/>
          </a:p>
        </p:txBody>
      </p:sp>
      <p:sp>
        <p:nvSpPr>
          <p:cNvPr id="5" name="Shape 2"/>
          <p:cNvSpPr/>
          <p:nvPr/>
        </p:nvSpPr>
        <p:spPr>
          <a:xfrm>
            <a:off x="2037993" y="2476738"/>
            <a:ext cx="388739" cy="388739"/>
          </a:xfrm>
          <a:prstGeom prst="roundRect">
            <a:avLst>
              <a:gd name="adj" fmla="val 25722"/>
            </a:avLst>
          </a:prstGeom>
          <a:solidFill>
            <a:srgbClr val="3C136D"/>
          </a:solidFill>
          <a:ln w="7620">
            <a:solidFill>
              <a:srgbClr val="552C86"/>
            </a:solidFill>
            <a:prstDash val="solid"/>
          </a:ln>
        </p:spPr>
      </p:sp>
      <p:sp>
        <p:nvSpPr>
          <p:cNvPr id="6" name="Text 3"/>
          <p:cNvSpPr/>
          <p:nvPr/>
        </p:nvSpPr>
        <p:spPr>
          <a:xfrm>
            <a:off x="2648903" y="2497455"/>
            <a:ext cx="3592949"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Robust Industrial Training</a:t>
            </a:r>
            <a:endParaRPr lang="en-US" sz="2187" dirty="0"/>
          </a:p>
        </p:txBody>
      </p:sp>
      <p:sp>
        <p:nvSpPr>
          <p:cNvPr id="7" name="Text 4"/>
          <p:cNvSpPr/>
          <p:nvPr/>
        </p:nvSpPr>
        <p:spPr>
          <a:xfrm>
            <a:off x="2648903" y="2977872"/>
            <a:ext cx="4555212"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Comprehensive industrial training is essential for ensuring the safety, quality, and consistency of parenteral drug products.</a:t>
            </a:r>
            <a:endParaRPr lang="en-US" sz="1750" dirty="0"/>
          </a:p>
        </p:txBody>
      </p:sp>
      <p:sp>
        <p:nvSpPr>
          <p:cNvPr id="8" name="Shape 5"/>
          <p:cNvSpPr/>
          <p:nvPr/>
        </p:nvSpPr>
        <p:spPr>
          <a:xfrm>
            <a:off x="7426285" y="2476738"/>
            <a:ext cx="388739" cy="388739"/>
          </a:xfrm>
          <a:prstGeom prst="roundRect">
            <a:avLst>
              <a:gd name="adj" fmla="val 25722"/>
            </a:avLst>
          </a:prstGeom>
          <a:solidFill>
            <a:srgbClr val="3C136D"/>
          </a:solidFill>
          <a:ln w="7620">
            <a:solidFill>
              <a:srgbClr val="552C86"/>
            </a:solidFill>
            <a:prstDash val="solid"/>
          </a:ln>
        </p:spPr>
      </p:sp>
      <p:sp>
        <p:nvSpPr>
          <p:cNvPr id="9" name="Text 6"/>
          <p:cNvSpPr/>
          <p:nvPr/>
        </p:nvSpPr>
        <p:spPr>
          <a:xfrm>
            <a:off x="8037195" y="2497455"/>
            <a:ext cx="327660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Regulatory Compliance</a:t>
            </a:r>
            <a:endParaRPr lang="en-US" sz="2187" dirty="0"/>
          </a:p>
        </p:txBody>
      </p:sp>
      <p:sp>
        <p:nvSpPr>
          <p:cNvPr id="10" name="Text 7"/>
          <p:cNvSpPr/>
          <p:nvPr/>
        </p:nvSpPr>
        <p:spPr>
          <a:xfrm>
            <a:off x="8037195" y="2977872"/>
            <a:ext cx="4555212" cy="1066205"/>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Strict adherence to cGMP guidelines, cleanroom standards, and validation protocols is critical for meeting regulatory requirements.</a:t>
            </a:r>
            <a:endParaRPr lang="en-US" sz="1750" dirty="0"/>
          </a:p>
        </p:txBody>
      </p:sp>
      <p:sp>
        <p:nvSpPr>
          <p:cNvPr id="11" name="Shape 8"/>
          <p:cNvSpPr/>
          <p:nvPr/>
        </p:nvSpPr>
        <p:spPr>
          <a:xfrm>
            <a:off x="2037993" y="4495443"/>
            <a:ext cx="388739" cy="388739"/>
          </a:xfrm>
          <a:prstGeom prst="roundRect">
            <a:avLst>
              <a:gd name="adj" fmla="val 25722"/>
            </a:avLst>
          </a:prstGeom>
          <a:solidFill>
            <a:srgbClr val="3C136D"/>
          </a:solidFill>
          <a:ln w="7620">
            <a:solidFill>
              <a:srgbClr val="552C86"/>
            </a:solidFill>
            <a:prstDash val="solid"/>
          </a:ln>
        </p:spPr>
      </p:sp>
      <p:sp>
        <p:nvSpPr>
          <p:cNvPr id="12" name="Text 9"/>
          <p:cNvSpPr/>
          <p:nvPr/>
        </p:nvSpPr>
        <p:spPr>
          <a:xfrm>
            <a:off x="2648903" y="4516160"/>
            <a:ext cx="4555212" cy="694373"/>
          </a:xfrm>
          <a:prstGeom prst="rect">
            <a:avLst/>
          </a:prstGeom>
          <a:noFill/>
          <a:ln/>
        </p:spPr>
        <p:txBody>
          <a:bodyPr wrap="squar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Aseptic Techniques and Containment</a:t>
            </a:r>
            <a:endParaRPr lang="en-US" sz="2187" dirty="0"/>
          </a:p>
        </p:txBody>
      </p:sp>
      <p:sp>
        <p:nvSpPr>
          <p:cNvPr id="13" name="Text 10"/>
          <p:cNvSpPr/>
          <p:nvPr/>
        </p:nvSpPr>
        <p:spPr>
          <a:xfrm>
            <a:off x="2648903" y="5343763"/>
            <a:ext cx="4555212"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Mastering aseptic techniques, utilizing specialized equipment, and implementing robust contamination control measures are key to producing sterile parenteral medications.</a:t>
            </a:r>
            <a:endParaRPr lang="en-US" sz="1750" dirty="0"/>
          </a:p>
        </p:txBody>
      </p:sp>
      <p:sp>
        <p:nvSpPr>
          <p:cNvPr id="14" name="Shape 11"/>
          <p:cNvSpPr/>
          <p:nvPr/>
        </p:nvSpPr>
        <p:spPr>
          <a:xfrm>
            <a:off x="7426285" y="4495443"/>
            <a:ext cx="388739" cy="388739"/>
          </a:xfrm>
          <a:prstGeom prst="roundRect">
            <a:avLst>
              <a:gd name="adj" fmla="val 25722"/>
            </a:avLst>
          </a:prstGeom>
          <a:solidFill>
            <a:srgbClr val="3C136D"/>
          </a:solidFill>
          <a:ln w="7620">
            <a:solidFill>
              <a:srgbClr val="552C86"/>
            </a:solidFill>
            <a:prstDash val="solid"/>
          </a:ln>
        </p:spPr>
      </p:sp>
      <p:sp>
        <p:nvSpPr>
          <p:cNvPr id="15" name="Text 12"/>
          <p:cNvSpPr/>
          <p:nvPr/>
        </p:nvSpPr>
        <p:spPr>
          <a:xfrm>
            <a:off x="8037195" y="4516160"/>
            <a:ext cx="4536400"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Quality Assurance and Oversight</a:t>
            </a:r>
            <a:endParaRPr lang="en-US" sz="2187" dirty="0"/>
          </a:p>
        </p:txBody>
      </p:sp>
      <p:sp>
        <p:nvSpPr>
          <p:cNvPr id="16" name="Text 13"/>
          <p:cNvSpPr/>
          <p:nvPr/>
        </p:nvSpPr>
        <p:spPr>
          <a:xfrm>
            <a:off x="8037195" y="4996577"/>
            <a:ext cx="4555212"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Rigorous quality control, continuous monitoring, and extensive documentation are vital for ensuring the integrity and safety of parenteral drugs.</a:t>
            </a:r>
            <a:endParaRPr lang="en-US" sz="1750" dirty="0"/>
          </a:p>
        </p:txBody>
      </p:sp>
    </p:spTree>
  </p:cSld>
  <p:clrMapOvr>
    <a:masterClrMapping/>
  </p:clrMapOvr>
  <mc:AlternateContent xmlns:mc="http://schemas.openxmlformats.org/markup-compatibility/2006">
    <mc:Choice xmlns:p14="http://schemas.microsoft.com/office/powerpoint/2010/main" Requires="p14">
      <p:transition spd="slow">
        <p14:vortex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est Thank You Slide In PPT Presentation and Google Slides">
            <a:extLst>
              <a:ext uri="{FF2B5EF4-FFF2-40B4-BE49-F238E27FC236}">
                <a16:creationId xmlns:a16="http://schemas.microsoft.com/office/drawing/2014/main" id="{D00B34A2-6A26-C967-C8F2-5C4734641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5578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en-US" dirty="0"/>
          </a:p>
        </p:txBody>
      </p:sp>
      <p:sp>
        <p:nvSpPr>
          <p:cNvPr id="5" name="Text 1"/>
          <p:cNvSpPr/>
          <p:nvPr/>
        </p:nvSpPr>
        <p:spPr>
          <a:xfrm>
            <a:off x="610176" y="1480661"/>
            <a:ext cx="7477601" cy="2874645"/>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Introduction to Parenteral Preparation</a:t>
            </a:r>
            <a:endParaRPr lang="en-US" sz="6036" dirty="0"/>
          </a:p>
        </p:txBody>
      </p:sp>
      <p:sp>
        <p:nvSpPr>
          <p:cNvPr id="6" name="Text 2"/>
          <p:cNvSpPr/>
          <p:nvPr/>
        </p:nvSpPr>
        <p:spPr>
          <a:xfrm>
            <a:off x="610176" y="4688562"/>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Parenteral preparation refers to the compounding and manufacturing of sterile drug products that are administered by injection, infusion, or other parenteral routes. This process requires strict aseptic techniques and specialized equipment to ensure the safety and efficacy of the final product.</a:t>
            </a:r>
            <a:endParaRPr lang="en-US" sz="1750" dirty="0"/>
          </a:p>
        </p:txBody>
      </p:sp>
      <p:pic>
        <p:nvPicPr>
          <p:cNvPr id="12" name="Picture 11">
            <a:extLst>
              <a:ext uri="{FF2B5EF4-FFF2-40B4-BE49-F238E27FC236}">
                <a16:creationId xmlns:a16="http://schemas.microsoft.com/office/drawing/2014/main" id="{FB7226A0-1278-EA3F-73EF-075464E6D6BE}"/>
              </a:ext>
            </a:extLst>
          </p:cNvPr>
          <p:cNvPicPr>
            <a:picLocks noChangeAspect="1"/>
          </p:cNvPicPr>
          <p:nvPr/>
        </p:nvPicPr>
        <p:blipFill>
          <a:blip r:embed="rId4"/>
          <a:stretch>
            <a:fillRect/>
          </a:stretch>
        </p:blipFill>
        <p:spPr>
          <a:xfrm>
            <a:off x="8310800" y="0"/>
            <a:ext cx="6319600" cy="8229600"/>
          </a:xfrm>
          <a:prstGeom prst="rect">
            <a:avLst/>
          </a:prstGeom>
        </p:spPr>
      </p:pic>
    </p:spTree>
    <p:extLst>
      <p:ext uri="{BB962C8B-B14F-4D97-AF65-F5344CB8AC3E}">
        <p14:creationId xmlns:p14="http://schemas.microsoft.com/office/powerpoint/2010/main" val="3262193501"/>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529477"/>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Importance of Industrial Training</a:t>
            </a:r>
            <a:endParaRPr lang="en-US" sz="4374" dirty="0"/>
          </a:p>
        </p:txBody>
      </p:sp>
      <p:sp>
        <p:nvSpPr>
          <p:cNvPr id="6" name="Text 2"/>
          <p:cNvSpPr/>
          <p:nvPr/>
        </p:nvSpPr>
        <p:spPr>
          <a:xfrm>
            <a:off x="6319599" y="3251478"/>
            <a:ext cx="7477601" cy="1777008"/>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Industrial training is crucial for ensuring the safe and efficient production of parenteral preparations. It equips workers with the specialized skills and knowledge needed to adhere to strict aseptic techniques, regulatory guidelines, and quality control measures. This training is essential for maintaining the sterility and integrity of these critical drug products.</a:t>
            </a:r>
            <a:endParaRPr lang="en-US" sz="1750" dirty="0"/>
          </a:p>
        </p:txBody>
      </p:sp>
      <p:sp>
        <p:nvSpPr>
          <p:cNvPr id="7" name="Text 3"/>
          <p:cNvSpPr/>
          <p:nvPr/>
        </p:nvSpPr>
        <p:spPr>
          <a:xfrm>
            <a:off x="6319599" y="5278398"/>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Comprehensive industrial training also empowers workers to properly operate specialized equipment, navigate cleanroom protocols, and handle hazardous materials. This hands-on experience is vital for minimizing risks and producing high-quality, patient-safe parenteral medications.</a:t>
            </a:r>
            <a:endParaRPr lang="en-US" sz="1750" dirty="0"/>
          </a:p>
        </p:txBody>
      </p:sp>
      <p:pic>
        <p:nvPicPr>
          <p:cNvPr id="9" name="Picture 8">
            <a:extLst>
              <a:ext uri="{FF2B5EF4-FFF2-40B4-BE49-F238E27FC236}">
                <a16:creationId xmlns:a16="http://schemas.microsoft.com/office/drawing/2014/main" id="{D6F0C80F-615A-1D41-5992-16CEADAEEB70}"/>
              </a:ext>
            </a:extLst>
          </p:cNvPr>
          <p:cNvPicPr>
            <a:picLocks noChangeAspect="1"/>
          </p:cNvPicPr>
          <p:nvPr/>
        </p:nvPicPr>
        <p:blipFill rotWithShape="1">
          <a:blip r:embed="rId5"/>
          <a:srcRect l="9292" t="3618" b="4182"/>
          <a:stretch/>
        </p:blipFill>
        <p:spPr>
          <a:xfrm>
            <a:off x="0" y="0"/>
            <a:ext cx="5467205" cy="8229600"/>
          </a:xfrm>
          <a:prstGeom prst="rect">
            <a:avLst/>
          </a:prstGeom>
        </p:spPr>
      </p:pic>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1565672"/>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Regulatory Guidelines for Parenteral Preparation</a:t>
            </a:r>
            <a:endParaRPr lang="en-US" sz="4374" dirty="0"/>
          </a:p>
        </p:txBody>
      </p:sp>
      <p:sp>
        <p:nvSpPr>
          <p:cNvPr id="6" name="Text 2"/>
          <p:cNvSpPr/>
          <p:nvPr/>
        </p:nvSpPr>
        <p:spPr>
          <a:xfrm>
            <a:off x="6675001" y="3287673"/>
            <a:ext cx="7122200" cy="1066205"/>
          </a:xfrm>
          <a:prstGeom prst="rect">
            <a:avLst/>
          </a:prstGeom>
          <a:noFill/>
          <a:ln/>
        </p:spPr>
        <p:txBody>
          <a:bodyPr wrap="square" rtlCol="0" anchor="t"/>
          <a:lstStyle/>
          <a:p>
            <a:pPr marL="342900" indent="-342900" algn="l">
              <a:lnSpc>
                <a:spcPts val="2799"/>
              </a:lnSpc>
              <a:buSzPct val="100000"/>
              <a:buFont typeface="+mj-lt"/>
              <a:buAutoNum type="arabicPeriod"/>
            </a:pPr>
            <a:r>
              <a:rPr lang="en-US" sz="1750" dirty="0">
                <a:solidFill>
                  <a:srgbClr val="DCD7E5"/>
                </a:solidFill>
                <a:latin typeface="Heebo" pitchFamily="34" charset="0"/>
                <a:ea typeface="Heebo" pitchFamily="34" charset="-122"/>
                <a:cs typeface="Heebo" pitchFamily="34" charset="-120"/>
              </a:rPr>
              <a:t>Current Good Manufacturing Practices (cGMP): Adhere to stringent guidelines set by regulatory bodies like the FDA for the proper manufacturing, packaging, and testing of parenteral drugs.</a:t>
            </a:r>
            <a:endParaRPr lang="en-US" sz="1750" dirty="0"/>
          </a:p>
        </p:txBody>
      </p:sp>
      <p:sp>
        <p:nvSpPr>
          <p:cNvPr id="7" name="Text 3"/>
          <p:cNvSpPr/>
          <p:nvPr/>
        </p:nvSpPr>
        <p:spPr>
          <a:xfrm>
            <a:off x="6675001" y="4442698"/>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2"/>
            </a:pPr>
            <a:r>
              <a:rPr lang="en-US" sz="1750" dirty="0">
                <a:solidFill>
                  <a:srgbClr val="DCD7E5"/>
                </a:solidFill>
                <a:latin typeface="Heebo" pitchFamily="34" charset="0"/>
                <a:ea typeface="Heebo" pitchFamily="34" charset="-122"/>
                <a:cs typeface="Heebo" pitchFamily="34" charset="-120"/>
              </a:rPr>
              <a:t>Clean Room Standards: Comply with ISO and EU GMP requirements for cleanroom classification, airflow, temperature, and humidity control to maintain aseptic conditions.</a:t>
            </a:r>
            <a:endParaRPr lang="en-US" sz="1750" dirty="0"/>
          </a:p>
        </p:txBody>
      </p:sp>
      <p:sp>
        <p:nvSpPr>
          <p:cNvPr id="8" name="Text 4"/>
          <p:cNvSpPr/>
          <p:nvPr/>
        </p:nvSpPr>
        <p:spPr>
          <a:xfrm>
            <a:off x="6675001" y="5597723"/>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r>
              <a:rPr lang="en-US" sz="1750" dirty="0">
                <a:solidFill>
                  <a:srgbClr val="DCD7E5"/>
                </a:solidFill>
                <a:latin typeface="Heebo" pitchFamily="34" charset="0"/>
                <a:ea typeface="Heebo" pitchFamily="34" charset="-122"/>
                <a:cs typeface="Heebo" pitchFamily="34" charset="-120"/>
              </a:rPr>
              <a:t>Validation Protocols: Thoroughly validate critical processes like sterilization, filtration, and lyophilization to ensure the consistent production of sterile, high-quality parenteral products.</a:t>
            </a:r>
            <a:endParaRPr lang="en-US" sz="1750" dirty="0"/>
          </a:p>
        </p:txBody>
      </p:sp>
      <p:pic>
        <p:nvPicPr>
          <p:cNvPr id="11" name="Picture 10">
            <a:extLst>
              <a:ext uri="{FF2B5EF4-FFF2-40B4-BE49-F238E27FC236}">
                <a16:creationId xmlns:a16="http://schemas.microsoft.com/office/drawing/2014/main" id="{B2316CB0-0674-BDC8-B9ED-2D72CF29DDD6}"/>
              </a:ext>
            </a:extLst>
          </p:cNvPr>
          <p:cNvPicPr>
            <a:picLocks noChangeAspect="1"/>
          </p:cNvPicPr>
          <p:nvPr/>
        </p:nvPicPr>
        <p:blipFill rotWithShape="1">
          <a:blip r:embed="rId5"/>
          <a:srcRect l="10283" t="1406" r="16078"/>
          <a:stretch/>
        </p:blipFill>
        <p:spPr>
          <a:xfrm>
            <a:off x="1" y="0"/>
            <a:ext cx="547878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5" name="Text 1"/>
          <p:cNvSpPr/>
          <p:nvPr/>
        </p:nvSpPr>
        <p:spPr>
          <a:xfrm>
            <a:off x="474381" y="1707237"/>
            <a:ext cx="74776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Aseptic Technique and Sterile Compounding</a:t>
            </a:r>
            <a:endParaRPr lang="en-US" sz="4374" dirty="0"/>
          </a:p>
        </p:txBody>
      </p:sp>
      <p:sp>
        <p:nvSpPr>
          <p:cNvPr id="6" name="Text 2"/>
          <p:cNvSpPr/>
          <p:nvPr/>
        </p:nvSpPr>
        <p:spPr>
          <a:xfrm>
            <a:off x="474381" y="3429238"/>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Maintaining strict aseptic technique is critical for the sterile compounding of parenteral preparations. This involves thorough hand hygiene, gowning in sterile garments, and working within a controlled, ISO-classified cleanroom environment.</a:t>
            </a:r>
            <a:endParaRPr lang="en-US" sz="1750" dirty="0"/>
          </a:p>
        </p:txBody>
      </p:sp>
      <p:sp>
        <p:nvSpPr>
          <p:cNvPr id="7" name="Text 3"/>
          <p:cNvSpPr/>
          <p:nvPr/>
        </p:nvSpPr>
        <p:spPr>
          <a:xfrm>
            <a:off x="474381" y="5100757"/>
            <a:ext cx="7477601" cy="1421606"/>
          </a:xfrm>
          <a:prstGeom prst="rect">
            <a:avLst/>
          </a:prstGeom>
          <a:noFill/>
          <a:ln/>
        </p:spPr>
        <p:txBody>
          <a:bodyPr wrap="square" rtlCol="0" anchor="t"/>
          <a:lstStyle/>
          <a:p>
            <a:pPr marL="0" indent="0">
              <a:lnSpc>
                <a:spcPts val="2799"/>
              </a:lnSpc>
              <a:buNone/>
            </a:pPr>
            <a:r>
              <a:rPr lang="en-US" sz="1750" dirty="0">
                <a:solidFill>
                  <a:srgbClr val="DCD7E5"/>
                </a:solidFill>
                <a:latin typeface="Heebo" pitchFamily="34" charset="0"/>
                <a:ea typeface="Heebo" pitchFamily="34" charset="-122"/>
                <a:cs typeface="Heebo" pitchFamily="34" charset="-120"/>
              </a:rPr>
              <a:t>Sterile compounding also requires the use of specialized equipment like laminar airflow workbenches, isolators, and closed-system transfer devices to minimize the risk of microbial contamination. Rigorous staff training and adherence to standardized operating procedures are essential.</a:t>
            </a:r>
            <a:endParaRPr lang="en-US" sz="1750" dirty="0"/>
          </a:p>
        </p:txBody>
      </p:sp>
      <p:pic>
        <p:nvPicPr>
          <p:cNvPr id="9" name="Image 1" descr="preencoded.png"/>
          <p:cNvPicPr>
            <a:picLocks noChangeAspect="1"/>
          </p:cNvPicPr>
          <p:nvPr/>
        </p:nvPicPr>
        <p:blipFill>
          <a:blip r:embed="rId4"/>
          <a:stretch>
            <a:fillRect/>
          </a:stretch>
        </p:blipFill>
        <p:spPr>
          <a:xfrm>
            <a:off x="9151620" y="0"/>
            <a:ext cx="5486400" cy="8229600"/>
          </a:xfrm>
          <a:prstGeom prst="rect">
            <a:avLst/>
          </a:prstGeom>
        </p:spPr>
      </p:pic>
      <p:pic>
        <p:nvPicPr>
          <p:cNvPr id="11" name="Picture 10">
            <a:extLst>
              <a:ext uri="{FF2B5EF4-FFF2-40B4-BE49-F238E27FC236}">
                <a16:creationId xmlns:a16="http://schemas.microsoft.com/office/drawing/2014/main" id="{FCEFA638-2FCD-C1E2-61F4-FF58F5FEA245}"/>
              </a:ext>
            </a:extLst>
          </p:cNvPr>
          <p:cNvPicPr>
            <a:picLocks noChangeAspect="1"/>
          </p:cNvPicPr>
          <p:nvPr/>
        </p:nvPicPr>
        <p:blipFill rotWithShape="1">
          <a:blip r:embed="rId5"/>
          <a:srcRect t="715" b="1783"/>
          <a:stretch/>
        </p:blipFill>
        <p:spPr>
          <a:xfrm>
            <a:off x="8542116" y="-1"/>
            <a:ext cx="6095904" cy="82296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235518" y="589598"/>
            <a:ext cx="10159365" cy="1336596"/>
          </a:xfrm>
          <a:prstGeom prst="rect">
            <a:avLst/>
          </a:prstGeom>
          <a:noFill/>
          <a:ln/>
        </p:spPr>
        <p:txBody>
          <a:bodyPr wrap="square" rtlCol="0" anchor="t"/>
          <a:lstStyle/>
          <a:p>
            <a:pPr marL="0" indent="0">
              <a:lnSpc>
                <a:spcPts val="5263"/>
              </a:lnSpc>
              <a:buNone/>
            </a:pPr>
            <a:r>
              <a:rPr lang="en-US" sz="4210" dirty="0">
                <a:solidFill>
                  <a:srgbClr val="F2F0F4"/>
                </a:solidFill>
                <a:latin typeface="Montserrat" pitchFamily="34" charset="0"/>
                <a:ea typeface="Montserrat" pitchFamily="34" charset="-122"/>
                <a:cs typeface="Montserrat" pitchFamily="34" charset="-120"/>
              </a:rPr>
              <a:t>Cleanroom Requirements and Classifications</a:t>
            </a:r>
            <a:endParaRPr lang="en-US" sz="4210" dirty="0"/>
          </a:p>
        </p:txBody>
      </p:sp>
      <p:sp>
        <p:nvSpPr>
          <p:cNvPr id="5" name="Text 2"/>
          <p:cNvSpPr/>
          <p:nvPr/>
        </p:nvSpPr>
        <p:spPr>
          <a:xfrm>
            <a:off x="2235518" y="2460784"/>
            <a:ext cx="2148483" cy="668179"/>
          </a:xfrm>
          <a:prstGeom prst="rect">
            <a:avLst/>
          </a:prstGeom>
          <a:noFill/>
          <a:ln/>
        </p:spPr>
        <p:txBody>
          <a:bodyPr wrap="square" rtlCol="0" anchor="t"/>
          <a:lstStyle/>
          <a:p>
            <a:pPr marL="0" indent="0">
              <a:lnSpc>
                <a:spcPts val="2631"/>
              </a:lnSpc>
              <a:buNone/>
            </a:pPr>
            <a:r>
              <a:rPr lang="en-US" sz="2105" dirty="0">
                <a:solidFill>
                  <a:srgbClr val="F2F0F4"/>
                </a:solidFill>
                <a:latin typeface="Montserrat" pitchFamily="34" charset="0"/>
                <a:ea typeface="Montserrat" pitchFamily="34" charset="-122"/>
                <a:cs typeface="Montserrat" pitchFamily="34" charset="-120"/>
              </a:rPr>
              <a:t>ISO Cleanroom Classification</a:t>
            </a:r>
            <a:endParaRPr lang="en-US" sz="2105" dirty="0"/>
          </a:p>
        </p:txBody>
      </p:sp>
      <p:sp>
        <p:nvSpPr>
          <p:cNvPr id="6" name="Text 3"/>
          <p:cNvSpPr/>
          <p:nvPr/>
        </p:nvSpPr>
        <p:spPr>
          <a:xfrm>
            <a:off x="2235518" y="3342799"/>
            <a:ext cx="2148483" cy="4104799"/>
          </a:xfrm>
          <a:prstGeom prst="rect">
            <a:avLst/>
          </a:prstGeom>
          <a:noFill/>
          <a:ln/>
        </p:spPr>
        <p:txBody>
          <a:bodyPr wrap="square" rtlCol="0" anchor="t"/>
          <a:lstStyle/>
          <a:p>
            <a:pPr marL="0" indent="0">
              <a:lnSpc>
                <a:spcPts val="2695"/>
              </a:lnSpc>
              <a:buNone/>
            </a:pPr>
            <a:r>
              <a:rPr lang="en-US" sz="1684" dirty="0">
                <a:solidFill>
                  <a:srgbClr val="DCD7E5"/>
                </a:solidFill>
                <a:latin typeface="Heebo" pitchFamily="34" charset="0"/>
                <a:ea typeface="Heebo" pitchFamily="34" charset="-122"/>
                <a:cs typeface="Heebo" pitchFamily="34" charset="-120"/>
              </a:rPr>
              <a:t>Parenteral preparation requires ISO-classified cleanrooms ranging from ISO Class 5 to ISO Class 8, depending on the specific product and process needs. These classifications dictate stringent air quality, temperature, and humidity control.</a:t>
            </a:r>
            <a:endParaRPr lang="en-US" sz="1684" dirty="0"/>
          </a:p>
        </p:txBody>
      </p:sp>
      <p:sp>
        <p:nvSpPr>
          <p:cNvPr id="7" name="Text 4"/>
          <p:cNvSpPr/>
          <p:nvPr/>
        </p:nvSpPr>
        <p:spPr>
          <a:xfrm>
            <a:off x="4913352" y="2460784"/>
            <a:ext cx="2148483" cy="668179"/>
          </a:xfrm>
          <a:prstGeom prst="rect">
            <a:avLst/>
          </a:prstGeom>
          <a:noFill/>
          <a:ln/>
        </p:spPr>
        <p:txBody>
          <a:bodyPr wrap="square" rtlCol="0" anchor="t"/>
          <a:lstStyle/>
          <a:p>
            <a:pPr marL="0" indent="0">
              <a:lnSpc>
                <a:spcPts val="2631"/>
              </a:lnSpc>
              <a:buNone/>
            </a:pPr>
            <a:r>
              <a:rPr lang="en-US" sz="2105" dirty="0">
                <a:solidFill>
                  <a:srgbClr val="F2F0F4"/>
                </a:solidFill>
                <a:latin typeface="Montserrat" pitchFamily="34" charset="0"/>
                <a:ea typeface="Montserrat" pitchFamily="34" charset="-122"/>
                <a:cs typeface="Montserrat" pitchFamily="34" charset="-120"/>
              </a:rPr>
              <a:t>Airflow and Pressure</a:t>
            </a:r>
            <a:endParaRPr lang="en-US" sz="2105" dirty="0"/>
          </a:p>
        </p:txBody>
      </p:sp>
      <p:sp>
        <p:nvSpPr>
          <p:cNvPr id="8" name="Text 5"/>
          <p:cNvSpPr/>
          <p:nvPr/>
        </p:nvSpPr>
        <p:spPr>
          <a:xfrm>
            <a:off x="4913352" y="3342799"/>
            <a:ext cx="2148483" cy="3420666"/>
          </a:xfrm>
          <a:prstGeom prst="rect">
            <a:avLst/>
          </a:prstGeom>
          <a:noFill/>
          <a:ln/>
        </p:spPr>
        <p:txBody>
          <a:bodyPr wrap="square" rtlCol="0" anchor="t"/>
          <a:lstStyle/>
          <a:p>
            <a:pPr marL="0" indent="0">
              <a:lnSpc>
                <a:spcPts val="2695"/>
              </a:lnSpc>
              <a:buNone/>
            </a:pPr>
            <a:r>
              <a:rPr lang="en-US" sz="1684" dirty="0">
                <a:solidFill>
                  <a:srgbClr val="DCD7E5"/>
                </a:solidFill>
                <a:latin typeface="Heebo" pitchFamily="34" charset="0"/>
                <a:ea typeface="Heebo" pitchFamily="34" charset="-122"/>
                <a:cs typeface="Heebo" pitchFamily="34" charset="-120"/>
              </a:rPr>
              <a:t>Cleanrooms must maintain positive air pressure and unidirectional airflow to prevent the ingress of contaminated air. HEPA filtration and controlled air changes per hour ensure the sterile environment.</a:t>
            </a:r>
            <a:endParaRPr lang="en-US" sz="1684" dirty="0"/>
          </a:p>
        </p:txBody>
      </p:sp>
      <p:sp>
        <p:nvSpPr>
          <p:cNvPr id="9" name="Text 6"/>
          <p:cNvSpPr/>
          <p:nvPr/>
        </p:nvSpPr>
        <p:spPr>
          <a:xfrm>
            <a:off x="7591187" y="2460784"/>
            <a:ext cx="2148483" cy="1002268"/>
          </a:xfrm>
          <a:prstGeom prst="rect">
            <a:avLst/>
          </a:prstGeom>
          <a:noFill/>
          <a:ln/>
        </p:spPr>
        <p:txBody>
          <a:bodyPr wrap="square" rtlCol="0" anchor="t"/>
          <a:lstStyle/>
          <a:p>
            <a:pPr marL="0" indent="0">
              <a:lnSpc>
                <a:spcPts val="2631"/>
              </a:lnSpc>
              <a:buNone/>
            </a:pPr>
            <a:r>
              <a:rPr lang="en-US" sz="2105" dirty="0">
                <a:solidFill>
                  <a:srgbClr val="F2F0F4"/>
                </a:solidFill>
                <a:latin typeface="Montserrat" pitchFamily="34" charset="0"/>
                <a:ea typeface="Montserrat" pitchFamily="34" charset="-122"/>
                <a:cs typeface="Montserrat" pitchFamily="34" charset="-120"/>
              </a:rPr>
              <a:t>Material and Personnel Flows</a:t>
            </a:r>
            <a:endParaRPr lang="en-US" sz="2105" dirty="0"/>
          </a:p>
        </p:txBody>
      </p:sp>
      <p:sp>
        <p:nvSpPr>
          <p:cNvPr id="10" name="Text 7"/>
          <p:cNvSpPr/>
          <p:nvPr/>
        </p:nvSpPr>
        <p:spPr>
          <a:xfrm>
            <a:off x="7591187" y="3676888"/>
            <a:ext cx="2148483" cy="3078599"/>
          </a:xfrm>
          <a:prstGeom prst="rect">
            <a:avLst/>
          </a:prstGeom>
          <a:noFill/>
          <a:ln/>
        </p:spPr>
        <p:txBody>
          <a:bodyPr wrap="square" rtlCol="0" anchor="t"/>
          <a:lstStyle/>
          <a:p>
            <a:pPr marL="0" indent="0">
              <a:lnSpc>
                <a:spcPts val="2695"/>
              </a:lnSpc>
              <a:buNone/>
            </a:pPr>
            <a:r>
              <a:rPr lang="en-US" sz="1684" dirty="0">
                <a:solidFill>
                  <a:srgbClr val="DCD7E5"/>
                </a:solidFill>
                <a:latin typeface="Heebo" pitchFamily="34" charset="0"/>
                <a:ea typeface="Heebo" pitchFamily="34" charset="-122"/>
                <a:cs typeface="Heebo" pitchFamily="34" charset="-120"/>
              </a:rPr>
              <a:t>Strict protocols govern the movement of materials, equipment, and personnel into and within the cleanroom. Gowning, sanitization, and airlocks minimize the introduction of contaminants.</a:t>
            </a:r>
            <a:endParaRPr lang="en-US" sz="1684" dirty="0"/>
          </a:p>
        </p:txBody>
      </p:sp>
      <p:sp>
        <p:nvSpPr>
          <p:cNvPr id="11" name="Text 8"/>
          <p:cNvSpPr/>
          <p:nvPr/>
        </p:nvSpPr>
        <p:spPr>
          <a:xfrm>
            <a:off x="10269022" y="2460784"/>
            <a:ext cx="2148483" cy="668179"/>
          </a:xfrm>
          <a:prstGeom prst="rect">
            <a:avLst/>
          </a:prstGeom>
          <a:noFill/>
          <a:ln/>
        </p:spPr>
        <p:txBody>
          <a:bodyPr wrap="square" rtlCol="0" anchor="t"/>
          <a:lstStyle/>
          <a:p>
            <a:pPr marL="0" indent="0">
              <a:lnSpc>
                <a:spcPts val="2631"/>
              </a:lnSpc>
              <a:buNone/>
            </a:pPr>
            <a:r>
              <a:rPr lang="en-US" sz="2105" dirty="0">
                <a:solidFill>
                  <a:srgbClr val="F2F0F4"/>
                </a:solidFill>
                <a:latin typeface="Montserrat" pitchFamily="34" charset="0"/>
                <a:ea typeface="Montserrat" pitchFamily="34" charset="-122"/>
                <a:cs typeface="Montserrat" pitchFamily="34" charset="-120"/>
              </a:rPr>
              <a:t>Environmental Monitoring</a:t>
            </a:r>
            <a:endParaRPr lang="en-US" sz="2105" dirty="0"/>
          </a:p>
        </p:txBody>
      </p:sp>
      <p:sp>
        <p:nvSpPr>
          <p:cNvPr id="12" name="Text 9"/>
          <p:cNvSpPr/>
          <p:nvPr/>
        </p:nvSpPr>
        <p:spPr>
          <a:xfrm>
            <a:off x="10269022" y="3342799"/>
            <a:ext cx="2148483" cy="4104799"/>
          </a:xfrm>
          <a:prstGeom prst="rect">
            <a:avLst/>
          </a:prstGeom>
          <a:noFill/>
          <a:ln/>
        </p:spPr>
        <p:txBody>
          <a:bodyPr wrap="square" rtlCol="0" anchor="t"/>
          <a:lstStyle/>
          <a:p>
            <a:pPr marL="0" indent="0">
              <a:lnSpc>
                <a:spcPts val="2695"/>
              </a:lnSpc>
              <a:buNone/>
            </a:pPr>
            <a:r>
              <a:rPr lang="en-US" sz="1684" dirty="0">
                <a:solidFill>
                  <a:srgbClr val="DCD7E5"/>
                </a:solidFill>
                <a:latin typeface="Heebo" pitchFamily="34" charset="0"/>
                <a:ea typeface="Heebo" pitchFamily="34" charset="-122"/>
                <a:cs typeface="Heebo" pitchFamily="34" charset="-120"/>
              </a:rPr>
              <a:t>Continuous environmental monitoring for particulates, viable microorganisms, and other parameters ensures the cleanroom remains within classification limits. Prompt action is taken to address any deviations.</a:t>
            </a:r>
            <a:endParaRPr lang="en-US" sz="1684"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194441" y="593288"/>
            <a:ext cx="10241518" cy="1347311"/>
          </a:xfrm>
          <a:prstGeom prst="rect">
            <a:avLst/>
          </a:prstGeom>
          <a:noFill/>
          <a:ln/>
        </p:spPr>
        <p:txBody>
          <a:bodyPr wrap="square" rtlCol="0" anchor="t"/>
          <a:lstStyle/>
          <a:p>
            <a:pPr marL="0" indent="0">
              <a:lnSpc>
                <a:spcPts val="5305"/>
              </a:lnSpc>
              <a:buNone/>
            </a:pPr>
            <a:r>
              <a:rPr lang="en-US" sz="4244" dirty="0">
                <a:solidFill>
                  <a:srgbClr val="F2F0F4"/>
                </a:solidFill>
                <a:latin typeface="Montserrat" pitchFamily="34" charset="0"/>
                <a:ea typeface="Montserrat" pitchFamily="34" charset="-122"/>
                <a:cs typeface="Montserrat" pitchFamily="34" charset="-120"/>
              </a:rPr>
              <a:t>Equipment and Facilities for Parenteral Preparation</a:t>
            </a:r>
            <a:endParaRPr lang="en-US" sz="4244" dirty="0"/>
          </a:p>
        </p:txBody>
      </p:sp>
      <p:pic>
        <p:nvPicPr>
          <p:cNvPr id="5" name="Image 1" descr="preencoded.png"/>
          <p:cNvPicPr>
            <a:picLocks noChangeAspect="1"/>
          </p:cNvPicPr>
          <p:nvPr/>
        </p:nvPicPr>
        <p:blipFill>
          <a:blip r:embed="rId4"/>
          <a:stretch>
            <a:fillRect/>
          </a:stretch>
        </p:blipFill>
        <p:spPr>
          <a:xfrm>
            <a:off x="2194441" y="2371725"/>
            <a:ext cx="2317790" cy="1432441"/>
          </a:xfrm>
          <a:prstGeom prst="rect">
            <a:avLst/>
          </a:prstGeom>
        </p:spPr>
      </p:pic>
      <p:sp>
        <p:nvSpPr>
          <p:cNvPr id="6" name="Text 2"/>
          <p:cNvSpPr/>
          <p:nvPr/>
        </p:nvSpPr>
        <p:spPr>
          <a:xfrm>
            <a:off x="2194441" y="4073604"/>
            <a:ext cx="2317790" cy="673894"/>
          </a:xfrm>
          <a:prstGeom prst="rect">
            <a:avLst/>
          </a:prstGeom>
          <a:noFill/>
          <a:ln/>
        </p:spPr>
        <p:txBody>
          <a:bodyPr wrap="square" rtlCol="0" anchor="t"/>
          <a:lstStyle/>
          <a:p>
            <a:pPr marL="0" indent="0" algn="l">
              <a:lnSpc>
                <a:spcPts val="2653"/>
              </a:lnSpc>
              <a:buNone/>
            </a:pPr>
            <a:r>
              <a:rPr lang="en-US" sz="2122" dirty="0">
                <a:solidFill>
                  <a:srgbClr val="DCD7E5"/>
                </a:solidFill>
                <a:latin typeface="Montserrat" pitchFamily="34" charset="0"/>
                <a:ea typeface="Montserrat" pitchFamily="34" charset="-122"/>
                <a:cs typeface="Montserrat" pitchFamily="34" charset="-120"/>
              </a:rPr>
              <a:t>Laminar Flow Hoods</a:t>
            </a:r>
            <a:endParaRPr lang="en-US" sz="2122" dirty="0"/>
          </a:p>
        </p:txBody>
      </p:sp>
      <p:sp>
        <p:nvSpPr>
          <p:cNvPr id="7" name="Text 3"/>
          <p:cNvSpPr/>
          <p:nvPr/>
        </p:nvSpPr>
        <p:spPr>
          <a:xfrm>
            <a:off x="2194441" y="4876800"/>
            <a:ext cx="2317790" cy="2759393"/>
          </a:xfrm>
          <a:prstGeom prst="rect">
            <a:avLst/>
          </a:prstGeom>
          <a:noFill/>
          <a:ln/>
        </p:spPr>
        <p:txBody>
          <a:bodyPr wrap="square" rtlCol="0" anchor="t"/>
          <a:lstStyle/>
          <a:p>
            <a:pPr marL="0" indent="0" algn="l">
              <a:lnSpc>
                <a:spcPts val="2716"/>
              </a:lnSpc>
              <a:buNone/>
            </a:pPr>
            <a:r>
              <a:rPr lang="en-US" sz="1698" dirty="0">
                <a:solidFill>
                  <a:srgbClr val="DCD7E5"/>
                </a:solidFill>
                <a:latin typeface="Heebo" pitchFamily="34" charset="0"/>
                <a:ea typeface="Heebo" pitchFamily="34" charset="-122"/>
                <a:cs typeface="Heebo" pitchFamily="34" charset="-120"/>
              </a:rPr>
              <a:t>Specialized workstations with HEPA-filtered, unidirectional airflow to create an aseptic environment for sterile compounding of parenteral drugs.</a:t>
            </a:r>
            <a:endParaRPr lang="en-US" sz="1698" dirty="0"/>
          </a:p>
        </p:txBody>
      </p:sp>
      <p:pic>
        <p:nvPicPr>
          <p:cNvPr id="8" name="Image 2" descr="preencoded.png"/>
          <p:cNvPicPr>
            <a:picLocks noChangeAspect="1"/>
          </p:cNvPicPr>
          <p:nvPr/>
        </p:nvPicPr>
        <p:blipFill>
          <a:blip r:embed="rId5"/>
          <a:stretch>
            <a:fillRect/>
          </a:stretch>
        </p:blipFill>
        <p:spPr>
          <a:xfrm>
            <a:off x="4835604" y="2371725"/>
            <a:ext cx="2317909" cy="1432560"/>
          </a:xfrm>
          <a:prstGeom prst="rect">
            <a:avLst/>
          </a:prstGeom>
        </p:spPr>
      </p:pic>
      <p:sp>
        <p:nvSpPr>
          <p:cNvPr id="9" name="Text 4"/>
          <p:cNvSpPr/>
          <p:nvPr/>
        </p:nvSpPr>
        <p:spPr>
          <a:xfrm>
            <a:off x="4835604" y="4073723"/>
            <a:ext cx="2317909" cy="336947"/>
          </a:xfrm>
          <a:prstGeom prst="rect">
            <a:avLst/>
          </a:prstGeom>
          <a:noFill/>
          <a:ln/>
        </p:spPr>
        <p:txBody>
          <a:bodyPr wrap="none" rtlCol="0" anchor="t"/>
          <a:lstStyle/>
          <a:p>
            <a:pPr marL="0" indent="0" algn="l">
              <a:lnSpc>
                <a:spcPts val="2653"/>
              </a:lnSpc>
              <a:buNone/>
            </a:pPr>
            <a:r>
              <a:rPr lang="en-US" sz="2122" dirty="0">
                <a:solidFill>
                  <a:srgbClr val="DCD7E5"/>
                </a:solidFill>
                <a:latin typeface="Montserrat" pitchFamily="34" charset="0"/>
                <a:ea typeface="Montserrat" pitchFamily="34" charset="-122"/>
                <a:cs typeface="Montserrat" pitchFamily="34" charset="-120"/>
              </a:rPr>
              <a:t>Isolators</a:t>
            </a:r>
            <a:endParaRPr lang="en-US" sz="2122" dirty="0"/>
          </a:p>
        </p:txBody>
      </p:sp>
      <p:sp>
        <p:nvSpPr>
          <p:cNvPr id="10" name="Text 5"/>
          <p:cNvSpPr/>
          <p:nvPr/>
        </p:nvSpPr>
        <p:spPr>
          <a:xfrm>
            <a:off x="4835604" y="4539972"/>
            <a:ext cx="2317909" cy="2414468"/>
          </a:xfrm>
          <a:prstGeom prst="rect">
            <a:avLst/>
          </a:prstGeom>
          <a:noFill/>
          <a:ln/>
        </p:spPr>
        <p:txBody>
          <a:bodyPr wrap="square" rtlCol="0" anchor="t"/>
          <a:lstStyle/>
          <a:p>
            <a:pPr marL="0" indent="0" algn="l">
              <a:lnSpc>
                <a:spcPts val="2716"/>
              </a:lnSpc>
              <a:buNone/>
            </a:pPr>
            <a:r>
              <a:rPr lang="en-US" sz="1698" dirty="0">
                <a:solidFill>
                  <a:srgbClr val="DCD7E5"/>
                </a:solidFill>
                <a:latin typeface="Heebo" pitchFamily="34" charset="0"/>
                <a:ea typeface="Heebo" pitchFamily="34" charset="-122"/>
                <a:cs typeface="Heebo" pitchFamily="34" charset="-120"/>
              </a:rPr>
              <a:t>Airtight enclosures that provide an ultra-clean, highly controlled environment for critical aseptic processes and hazardous drug handling.</a:t>
            </a:r>
            <a:endParaRPr lang="en-US" sz="1698" dirty="0"/>
          </a:p>
        </p:txBody>
      </p:sp>
      <p:pic>
        <p:nvPicPr>
          <p:cNvPr id="11" name="Image 3" descr="preencoded.png"/>
          <p:cNvPicPr>
            <a:picLocks noChangeAspect="1"/>
          </p:cNvPicPr>
          <p:nvPr/>
        </p:nvPicPr>
        <p:blipFill>
          <a:blip r:embed="rId6"/>
          <a:stretch>
            <a:fillRect/>
          </a:stretch>
        </p:blipFill>
        <p:spPr>
          <a:xfrm>
            <a:off x="7476887" y="2371725"/>
            <a:ext cx="2317790" cy="1432441"/>
          </a:xfrm>
          <a:prstGeom prst="rect">
            <a:avLst/>
          </a:prstGeom>
        </p:spPr>
      </p:pic>
      <p:sp>
        <p:nvSpPr>
          <p:cNvPr id="12" name="Text 6"/>
          <p:cNvSpPr/>
          <p:nvPr/>
        </p:nvSpPr>
        <p:spPr>
          <a:xfrm>
            <a:off x="7476887" y="4073604"/>
            <a:ext cx="2317790" cy="673894"/>
          </a:xfrm>
          <a:prstGeom prst="rect">
            <a:avLst/>
          </a:prstGeom>
          <a:noFill/>
          <a:ln/>
        </p:spPr>
        <p:txBody>
          <a:bodyPr wrap="square" rtlCol="0" anchor="t"/>
          <a:lstStyle/>
          <a:p>
            <a:pPr marL="0" indent="0" algn="l">
              <a:lnSpc>
                <a:spcPts val="2653"/>
              </a:lnSpc>
              <a:buNone/>
            </a:pPr>
            <a:r>
              <a:rPr lang="en-US" sz="2122" dirty="0">
                <a:solidFill>
                  <a:srgbClr val="DCD7E5"/>
                </a:solidFill>
                <a:latin typeface="Montserrat" pitchFamily="34" charset="0"/>
                <a:ea typeface="Montserrat" pitchFamily="34" charset="-122"/>
                <a:cs typeface="Montserrat" pitchFamily="34" charset="-120"/>
              </a:rPr>
              <a:t>ISO-Classified Cleanrooms</a:t>
            </a:r>
            <a:endParaRPr lang="en-US" sz="2122" dirty="0"/>
          </a:p>
        </p:txBody>
      </p:sp>
      <p:sp>
        <p:nvSpPr>
          <p:cNvPr id="13" name="Text 7"/>
          <p:cNvSpPr/>
          <p:nvPr/>
        </p:nvSpPr>
        <p:spPr>
          <a:xfrm>
            <a:off x="7476887" y="4876800"/>
            <a:ext cx="2317790" cy="2759393"/>
          </a:xfrm>
          <a:prstGeom prst="rect">
            <a:avLst/>
          </a:prstGeom>
          <a:noFill/>
          <a:ln/>
        </p:spPr>
        <p:txBody>
          <a:bodyPr wrap="square" rtlCol="0" anchor="t"/>
          <a:lstStyle/>
          <a:p>
            <a:pPr marL="0" indent="0" algn="l">
              <a:lnSpc>
                <a:spcPts val="2716"/>
              </a:lnSpc>
              <a:buNone/>
            </a:pPr>
            <a:r>
              <a:rPr lang="en-US" sz="1698" dirty="0">
                <a:solidFill>
                  <a:srgbClr val="DCD7E5"/>
                </a:solidFill>
                <a:latin typeface="Heebo" pitchFamily="34" charset="0"/>
                <a:ea typeface="Heebo" pitchFamily="34" charset="-122"/>
                <a:cs typeface="Heebo" pitchFamily="34" charset="-120"/>
              </a:rPr>
              <a:t>Strictly controlled environments with specialized HVAC systems, airflow, pressure differentials, and rigorous protocols to maintain microbial purity.</a:t>
            </a:r>
            <a:endParaRPr lang="en-US" sz="1698" dirty="0"/>
          </a:p>
        </p:txBody>
      </p:sp>
      <p:pic>
        <p:nvPicPr>
          <p:cNvPr id="14" name="Image 4" descr="preencoded.png"/>
          <p:cNvPicPr>
            <a:picLocks noChangeAspect="1"/>
          </p:cNvPicPr>
          <p:nvPr/>
        </p:nvPicPr>
        <p:blipFill>
          <a:blip r:embed="rId7"/>
          <a:stretch>
            <a:fillRect/>
          </a:stretch>
        </p:blipFill>
        <p:spPr>
          <a:xfrm>
            <a:off x="10118050" y="2371725"/>
            <a:ext cx="2317909" cy="1432560"/>
          </a:xfrm>
          <a:prstGeom prst="rect">
            <a:avLst/>
          </a:prstGeom>
        </p:spPr>
      </p:pic>
      <p:sp>
        <p:nvSpPr>
          <p:cNvPr id="15" name="Text 8"/>
          <p:cNvSpPr/>
          <p:nvPr/>
        </p:nvSpPr>
        <p:spPr>
          <a:xfrm>
            <a:off x="10118050" y="4073723"/>
            <a:ext cx="2317909" cy="673894"/>
          </a:xfrm>
          <a:prstGeom prst="rect">
            <a:avLst/>
          </a:prstGeom>
          <a:noFill/>
          <a:ln/>
        </p:spPr>
        <p:txBody>
          <a:bodyPr wrap="square" rtlCol="0" anchor="t"/>
          <a:lstStyle/>
          <a:p>
            <a:pPr marL="0" indent="0" algn="l">
              <a:lnSpc>
                <a:spcPts val="2653"/>
              </a:lnSpc>
              <a:buNone/>
            </a:pPr>
            <a:r>
              <a:rPr lang="en-US" sz="2122" dirty="0">
                <a:solidFill>
                  <a:srgbClr val="DCD7E5"/>
                </a:solidFill>
                <a:latin typeface="Montserrat" pitchFamily="34" charset="0"/>
                <a:ea typeface="Montserrat" pitchFamily="34" charset="-122"/>
                <a:cs typeface="Montserrat" pitchFamily="34" charset="-120"/>
              </a:rPr>
              <a:t>Specialized Garments</a:t>
            </a:r>
            <a:endParaRPr lang="en-US" sz="2122" dirty="0"/>
          </a:p>
        </p:txBody>
      </p:sp>
      <p:sp>
        <p:nvSpPr>
          <p:cNvPr id="16" name="Text 9"/>
          <p:cNvSpPr/>
          <p:nvPr/>
        </p:nvSpPr>
        <p:spPr>
          <a:xfrm>
            <a:off x="10118050" y="4876919"/>
            <a:ext cx="2317909" cy="2414468"/>
          </a:xfrm>
          <a:prstGeom prst="rect">
            <a:avLst/>
          </a:prstGeom>
          <a:noFill/>
          <a:ln/>
        </p:spPr>
        <p:txBody>
          <a:bodyPr wrap="square" rtlCol="0" anchor="t"/>
          <a:lstStyle/>
          <a:p>
            <a:pPr marL="0" indent="0" algn="l">
              <a:lnSpc>
                <a:spcPts val="2716"/>
              </a:lnSpc>
              <a:buNone/>
            </a:pPr>
            <a:r>
              <a:rPr lang="en-US" sz="1698" dirty="0">
                <a:solidFill>
                  <a:srgbClr val="DCD7E5"/>
                </a:solidFill>
                <a:latin typeface="Heebo" pitchFamily="34" charset="0"/>
                <a:ea typeface="Heebo" pitchFamily="34" charset="-122"/>
                <a:cs typeface="Heebo" pitchFamily="34" charset="-120"/>
              </a:rPr>
              <a:t>Sterile gowns, gloves, masks, and other protective equipment worn by personnel to prevent contamination during aseptic processes.</a:t>
            </a:r>
            <a:endParaRPr lang="en-US" sz="1698" dirty="0"/>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0D0A2C">
              <a:alpha val="75000"/>
            </a:srgbClr>
          </a:solidFill>
          <a:ln/>
        </p:spPr>
      </p:sp>
      <p:sp>
        <p:nvSpPr>
          <p:cNvPr id="4" name="Text 1"/>
          <p:cNvSpPr/>
          <p:nvPr/>
        </p:nvSpPr>
        <p:spPr>
          <a:xfrm>
            <a:off x="2217301" y="590193"/>
            <a:ext cx="9834562" cy="670679"/>
          </a:xfrm>
          <a:prstGeom prst="rect">
            <a:avLst/>
          </a:prstGeom>
          <a:noFill/>
          <a:ln/>
        </p:spPr>
        <p:txBody>
          <a:bodyPr wrap="none" rtlCol="0" anchor="t"/>
          <a:lstStyle/>
          <a:p>
            <a:pPr marL="0" indent="0">
              <a:lnSpc>
                <a:spcPts val="5282"/>
              </a:lnSpc>
              <a:buNone/>
            </a:pPr>
            <a:r>
              <a:rPr lang="en-US" sz="4225" dirty="0">
                <a:solidFill>
                  <a:srgbClr val="F2F0F4"/>
                </a:solidFill>
                <a:latin typeface="Montserrat" pitchFamily="34" charset="0"/>
                <a:ea typeface="Montserrat" pitchFamily="34" charset="-122"/>
                <a:cs typeface="Montserrat" pitchFamily="34" charset="-120"/>
              </a:rPr>
              <a:t>Validation and Verification Processes</a:t>
            </a:r>
            <a:endParaRPr lang="en-US" sz="4225" dirty="0"/>
          </a:p>
        </p:txBody>
      </p:sp>
      <p:sp>
        <p:nvSpPr>
          <p:cNvPr id="5" name="Shape 2"/>
          <p:cNvSpPr/>
          <p:nvPr/>
        </p:nvSpPr>
        <p:spPr>
          <a:xfrm>
            <a:off x="2217301" y="4836914"/>
            <a:ext cx="10195679" cy="42863"/>
          </a:xfrm>
          <a:prstGeom prst="roundRect">
            <a:avLst>
              <a:gd name="adj" fmla="val 225348"/>
            </a:avLst>
          </a:prstGeom>
          <a:solidFill>
            <a:srgbClr val="552C86"/>
          </a:solidFill>
          <a:ln/>
        </p:spPr>
      </p:sp>
      <p:sp>
        <p:nvSpPr>
          <p:cNvPr id="6" name="Shape 3"/>
          <p:cNvSpPr/>
          <p:nvPr/>
        </p:nvSpPr>
        <p:spPr>
          <a:xfrm>
            <a:off x="4691063" y="4085749"/>
            <a:ext cx="42863" cy="751165"/>
          </a:xfrm>
          <a:prstGeom prst="roundRect">
            <a:avLst>
              <a:gd name="adj" fmla="val 225348"/>
            </a:avLst>
          </a:prstGeom>
          <a:solidFill>
            <a:srgbClr val="552C86"/>
          </a:solidFill>
          <a:ln/>
        </p:spPr>
      </p:sp>
      <p:sp>
        <p:nvSpPr>
          <p:cNvPr id="7" name="Shape 4"/>
          <p:cNvSpPr/>
          <p:nvPr/>
        </p:nvSpPr>
        <p:spPr>
          <a:xfrm>
            <a:off x="4471035" y="4595455"/>
            <a:ext cx="482917" cy="482918"/>
          </a:xfrm>
          <a:prstGeom prst="roundRect">
            <a:avLst>
              <a:gd name="adj" fmla="val 20002"/>
            </a:avLst>
          </a:prstGeom>
          <a:solidFill>
            <a:srgbClr val="3C136D"/>
          </a:solidFill>
          <a:ln w="7620">
            <a:solidFill>
              <a:srgbClr val="552C86"/>
            </a:solidFill>
            <a:prstDash val="solid"/>
          </a:ln>
        </p:spPr>
      </p:sp>
      <p:sp>
        <p:nvSpPr>
          <p:cNvPr id="8" name="Text 5"/>
          <p:cNvSpPr/>
          <p:nvPr/>
        </p:nvSpPr>
        <p:spPr>
          <a:xfrm>
            <a:off x="4654272" y="4635698"/>
            <a:ext cx="116324" cy="402431"/>
          </a:xfrm>
          <a:prstGeom prst="rect">
            <a:avLst/>
          </a:prstGeom>
          <a:noFill/>
          <a:ln/>
        </p:spPr>
        <p:txBody>
          <a:bodyPr wrap="none" rtlCol="0" anchor="t"/>
          <a:lstStyle/>
          <a:p>
            <a:pPr marL="0" indent="0" algn="ctr">
              <a:lnSpc>
                <a:spcPts val="3169"/>
              </a:lnSpc>
              <a:buNone/>
            </a:pPr>
            <a:r>
              <a:rPr lang="en-US" sz="2535" dirty="0">
                <a:solidFill>
                  <a:srgbClr val="DCD7E5"/>
                </a:solidFill>
                <a:latin typeface="Montserrat" pitchFamily="34" charset="0"/>
                <a:ea typeface="Montserrat" pitchFamily="34" charset="-122"/>
                <a:cs typeface="Montserrat" pitchFamily="34" charset="-120"/>
              </a:rPr>
              <a:t>1</a:t>
            </a:r>
            <a:endParaRPr lang="en-US" sz="2535" dirty="0"/>
          </a:p>
        </p:txBody>
      </p:sp>
      <p:sp>
        <p:nvSpPr>
          <p:cNvPr id="9" name="Text 6"/>
          <p:cNvSpPr/>
          <p:nvPr/>
        </p:nvSpPr>
        <p:spPr>
          <a:xfrm>
            <a:off x="3371017" y="1690092"/>
            <a:ext cx="2683073" cy="335399"/>
          </a:xfrm>
          <a:prstGeom prst="rect">
            <a:avLst/>
          </a:prstGeom>
          <a:noFill/>
          <a:ln/>
        </p:spPr>
        <p:txBody>
          <a:bodyPr wrap="none" rtlCol="0" anchor="t"/>
          <a:lstStyle/>
          <a:p>
            <a:pPr marL="0" indent="0" algn="ctr">
              <a:lnSpc>
                <a:spcPts val="2641"/>
              </a:lnSpc>
              <a:buNone/>
            </a:pPr>
            <a:r>
              <a:rPr lang="en-US" sz="2113" dirty="0">
                <a:solidFill>
                  <a:srgbClr val="DCD7E5"/>
                </a:solidFill>
                <a:latin typeface="Montserrat" pitchFamily="34" charset="0"/>
                <a:ea typeface="Montserrat" pitchFamily="34" charset="-122"/>
                <a:cs typeface="Montserrat" pitchFamily="34" charset="-120"/>
              </a:rPr>
              <a:t>Process Validation</a:t>
            </a:r>
            <a:endParaRPr lang="en-US" sz="2113" dirty="0"/>
          </a:p>
        </p:txBody>
      </p:sp>
      <p:sp>
        <p:nvSpPr>
          <p:cNvPr id="10" name="Text 7"/>
          <p:cNvSpPr/>
          <p:nvPr/>
        </p:nvSpPr>
        <p:spPr>
          <a:xfrm>
            <a:off x="2431852" y="2154198"/>
            <a:ext cx="4561403" cy="1716881"/>
          </a:xfrm>
          <a:prstGeom prst="rect">
            <a:avLst/>
          </a:prstGeom>
          <a:noFill/>
          <a:ln/>
        </p:spPr>
        <p:txBody>
          <a:bodyPr wrap="square" rtlCol="0" anchor="t"/>
          <a:lstStyle/>
          <a:p>
            <a:pPr marL="0" indent="0" algn="ctr">
              <a:lnSpc>
                <a:spcPts val="2704"/>
              </a:lnSpc>
              <a:buNone/>
            </a:pPr>
            <a:r>
              <a:rPr lang="en-US" sz="1690" dirty="0">
                <a:solidFill>
                  <a:srgbClr val="DCD7E5"/>
                </a:solidFill>
                <a:latin typeface="Heebo" pitchFamily="34" charset="0"/>
                <a:ea typeface="Heebo" pitchFamily="34" charset="-122"/>
                <a:cs typeface="Heebo" pitchFamily="34" charset="-120"/>
              </a:rPr>
              <a:t>Extensive testing and documentation to demonstrate that critical manufacturing processes consistently produce parenteral products meeting predetermined quality specifications.</a:t>
            </a:r>
            <a:endParaRPr lang="en-US" sz="1690" dirty="0"/>
          </a:p>
        </p:txBody>
      </p:sp>
      <p:sp>
        <p:nvSpPr>
          <p:cNvPr id="11" name="Shape 8"/>
          <p:cNvSpPr/>
          <p:nvPr/>
        </p:nvSpPr>
        <p:spPr>
          <a:xfrm>
            <a:off x="7293650" y="4836914"/>
            <a:ext cx="42863" cy="751165"/>
          </a:xfrm>
          <a:prstGeom prst="roundRect">
            <a:avLst>
              <a:gd name="adj" fmla="val 225348"/>
            </a:avLst>
          </a:prstGeom>
          <a:solidFill>
            <a:srgbClr val="552C86"/>
          </a:solidFill>
          <a:ln/>
        </p:spPr>
      </p:sp>
      <p:sp>
        <p:nvSpPr>
          <p:cNvPr id="12" name="Shape 9"/>
          <p:cNvSpPr/>
          <p:nvPr/>
        </p:nvSpPr>
        <p:spPr>
          <a:xfrm>
            <a:off x="7073622" y="4595455"/>
            <a:ext cx="482917" cy="482918"/>
          </a:xfrm>
          <a:prstGeom prst="roundRect">
            <a:avLst>
              <a:gd name="adj" fmla="val 20002"/>
            </a:avLst>
          </a:prstGeom>
          <a:solidFill>
            <a:srgbClr val="3C136D"/>
          </a:solidFill>
          <a:ln w="7620">
            <a:solidFill>
              <a:srgbClr val="552C86"/>
            </a:solidFill>
            <a:prstDash val="solid"/>
          </a:ln>
        </p:spPr>
      </p:sp>
      <p:sp>
        <p:nvSpPr>
          <p:cNvPr id="13" name="Text 10"/>
          <p:cNvSpPr/>
          <p:nvPr/>
        </p:nvSpPr>
        <p:spPr>
          <a:xfrm>
            <a:off x="7223641" y="4635698"/>
            <a:ext cx="182880" cy="402431"/>
          </a:xfrm>
          <a:prstGeom prst="rect">
            <a:avLst/>
          </a:prstGeom>
          <a:noFill/>
          <a:ln/>
        </p:spPr>
        <p:txBody>
          <a:bodyPr wrap="none" rtlCol="0" anchor="t"/>
          <a:lstStyle/>
          <a:p>
            <a:pPr marL="0" indent="0" algn="ctr">
              <a:lnSpc>
                <a:spcPts val="3169"/>
              </a:lnSpc>
              <a:buNone/>
            </a:pPr>
            <a:r>
              <a:rPr lang="en-US" sz="2535" dirty="0">
                <a:solidFill>
                  <a:srgbClr val="DCD7E5"/>
                </a:solidFill>
                <a:latin typeface="Montserrat" pitchFamily="34" charset="0"/>
                <a:ea typeface="Montserrat" pitchFamily="34" charset="-122"/>
                <a:cs typeface="Montserrat" pitchFamily="34" charset="-120"/>
              </a:rPr>
              <a:t>2</a:t>
            </a:r>
            <a:endParaRPr lang="en-US" sz="2535" dirty="0"/>
          </a:p>
        </p:txBody>
      </p:sp>
      <p:sp>
        <p:nvSpPr>
          <p:cNvPr id="14" name="Text 11"/>
          <p:cNvSpPr/>
          <p:nvPr/>
        </p:nvSpPr>
        <p:spPr>
          <a:xfrm>
            <a:off x="5973485" y="5802749"/>
            <a:ext cx="2683073" cy="335399"/>
          </a:xfrm>
          <a:prstGeom prst="rect">
            <a:avLst/>
          </a:prstGeom>
          <a:noFill/>
          <a:ln/>
        </p:spPr>
        <p:txBody>
          <a:bodyPr wrap="none" rtlCol="0" anchor="t"/>
          <a:lstStyle/>
          <a:p>
            <a:pPr marL="0" indent="0" algn="ctr">
              <a:lnSpc>
                <a:spcPts val="2641"/>
              </a:lnSpc>
              <a:buNone/>
            </a:pPr>
            <a:r>
              <a:rPr lang="en-US" sz="2113" dirty="0">
                <a:solidFill>
                  <a:srgbClr val="DCD7E5"/>
                </a:solidFill>
                <a:latin typeface="Montserrat" pitchFamily="34" charset="0"/>
                <a:ea typeface="Montserrat" pitchFamily="34" charset="-122"/>
                <a:cs typeface="Montserrat" pitchFamily="34" charset="-120"/>
              </a:rPr>
              <a:t>Cleaning Validation</a:t>
            </a:r>
            <a:endParaRPr lang="en-US" sz="2113" dirty="0"/>
          </a:p>
        </p:txBody>
      </p:sp>
      <p:sp>
        <p:nvSpPr>
          <p:cNvPr id="15" name="Text 12"/>
          <p:cNvSpPr/>
          <p:nvPr/>
        </p:nvSpPr>
        <p:spPr>
          <a:xfrm>
            <a:off x="5034320" y="6266855"/>
            <a:ext cx="4561523" cy="1373505"/>
          </a:xfrm>
          <a:prstGeom prst="rect">
            <a:avLst/>
          </a:prstGeom>
          <a:noFill/>
          <a:ln/>
        </p:spPr>
        <p:txBody>
          <a:bodyPr wrap="square" rtlCol="0" anchor="t"/>
          <a:lstStyle/>
          <a:p>
            <a:pPr marL="0" indent="0" algn="ctr">
              <a:lnSpc>
                <a:spcPts val="2704"/>
              </a:lnSpc>
              <a:buNone/>
            </a:pPr>
            <a:r>
              <a:rPr lang="en-US" sz="1690" dirty="0">
                <a:solidFill>
                  <a:srgbClr val="DCD7E5"/>
                </a:solidFill>
                <a:latin typeface="Heebo" pitchFamily="34" charset="0"/>
                <a:ea typeface="Heebo" pitchFamily="34" charset="-122"/>
                <a:cs typeface="Heebo" pitchFamily="34" charset="-120"/>
              </a:rPr>
              <a:t>Rigorous cleaning and sanitization protocols validated to ensure complete removal of residues, microorganisms, and other contaminants from equipment surfaces.</a:t>
            </a:r>
            <a:endParaRPr lang="en-US" sz="1690" dirty="0"/>
          </a:p>
        </p:txBody>
      </p:sp>
      <p:sp>
        <p:nvSpPr>
          <p:cNvPr id="16" name="Shape 13"/>
          <p:cNvSpPr/>
          <p:nvPr/>
        </p:nvSpPr>
        <p:spPr>
          <a:xfrm>
            <a:off x="9896237" y="4085749"/>
            <a:ext cx="42863" cy="751165"/>
          </a:xfrm>
          <a:prstGeom prst="roundRect">
            <a:avLst>
              <a:gd name="adj" fmla="val 225348"/>
            </a:avLst>
          </a:prstGeom>
          <a:solidFill>
            <a:srgbClr val="552C86"/>
          </a:solidFill>
          <a:ln/>
        </p:spPr>
      </p:sp>
      <p:sp>
        <p:nvSpPr>
          <p:cNvPr id="17" name="Shape 14"/>
          <p:cNvSpPr/>
          <p:nvPr/>
        </p:nvSpPr>
        <p:spPr>
          <a:xfrm>
            <a:off x="9676209" y="4595455"/>
            <a:ext cx="482917" cy="482918"/>
          </a:xfrm>
          <a:prstGeom prst="roundRect">
            <a:avLst>
              <a:gd name="adj" fmla="val 20002"/>
            </a:avLst>
          </a:prstGeom>
          <a:solidFill>
            <a:srgbClr val="3C136D"/>
          </a:solidFill>
          <a:ln w="7620">
            <a:solidFill>
              <a:srgbClr val="552C86"/>
            </a:solidFill>
            <a:prstDash val="solid"/>
          </a:ln>
        </p:spPr>
      </p:sp>
      <p:sp>
        <p:nvSpPr>
          <p:cNvPr id="18" name="Text 15"/>
          <p:cNvSpPr/>
          <p:nvPr/>
        </p:nvSpPr>
        <p:spPr>
          <a:xfrm>
            <a:off x="9826823" y="4635698"/>
            <a:ext cx="181689" cy="402431"/>
          </a:xfrm>
          <a:prstGeom prst="rect">
            <a:avLst/>
          </a:prstGeom>
          <a:noFill/>
          <a:ln/>
        </p:spPr>
        <p:txBody>
          <a:bodyPr wrap="none" rtlCol="0" anchor="t"/>
          <a:lstStyle/>
          <a:p>
            <a:pPr marL="0" indent="0" algn="ctr">
              <a:lnSpc>
                <a:spcPts val="3169"/>
              </a:lnSpc>
              <a:buNone/>
            </a:pPr>
            <a:r>
              <a:rPr lang="en-US" sz="2535" dirty="0">
                <a:solidFill>
                  <a:srgbClr val="DCD7E5"/>
                </a:solidFill>
                <a:latin typeface="Montserrat" pitchFamily="34" charset="0"/>
                <a:ea typeface="Montserrat" pitchFamily="34" charset="-122"/>
                <a:cs typeface="Montserrat" pitchFamily="34" charset="-120"/>
              </a:rPr>
              <a:t>3</a:t>
            </a:r>
            <a:endParaRPr lang="en-US" sz="2535" dirty="0"/>
          </a:p>
        </p:txBody>
      </p:sp>
      <p:sp>
        <p:nvSpPr>
          <p:cNvPr id="19" name="Text 16"/>
          <p:cNvSpPr/>
          <p:nvPr/>
        </p:nvSpPr>
        <p:spPr>
          <a:xfrm>
            <a:off x="8335566" y="2376845"/>
            <a:ext cx="3164086" cy="335399"/>
          </a:xfrm>
          <a:prstGeom prst="rect">
            <a:avLst/>
          </a:prstGeom>
          <a:noFill/>
          <a:ln/>
        </p:spPr>
        <p:txBody>
          <a:bodyPr wrap="none" rtlCol="0" anchor="t"/>
          <a:lstStyle/>
          <a:p>
            <a:pPr marL="0" indent="0" algn="ctr">
              <a:lnSpc>
                <a:spcPts val="2641"/>
              </a:lnSpc>
              <a:buNone/>
            </a:pPr>
            <a:r>
              <a:rPr lang="en-US" sz="2113" dirty="0">
                <a:solidFill>
                  <a:srgbClr val="DCD7E5"/>
                </a:solidFill>
                <a:latin typeface="Montserrat" pitchFamily="34" charset="0"/>
                <a:ea typeface="Montserrat" pitchFamily="34" charset="-122"/>
                <a:cs typeface="Montserrat" pitchFamily="34" charset="-120"/>
              </a:rPr>
              <a:t>Sterilization Verification</a:t>
            </a:r>
            <a:endParaRPr lang="en-US" sz="2113" dirty="0"/>
          </a:p>
        </p:txBody>
      </p:sp>
      <p:sp>
        <p:nvSpPr>
          <p:cNvPr id="20" name="Text 17"/>
          <p:cNvSpPr/>
          <p:nvPr/>
        </p:nvSpPr>
        <p:spPr>
          <a:xfrm>
            <a:off x="7636907" y="2840950"/>
            <a:ext cx="4561523" cy="1030129"/>
          </a:xfrm>
          <a:prstGeom prst="rect">
            <a:avLst/>
          </a:prstGeom>
          <a:noFill/>
          <a:ln/>
        </p:spPr>
        <p:txBody>
          <a:bodyPr wrap="square" rtlCol="0" anchor="t"/>
          <a:lstStyle/>
          <a:p>
            <a:pPr marL="0" indent="0" algn="ctr">
              <a:lnSpc>
                <a:spcPts val="2704"/>
              </a:lnSpc>
              <a:buNone/>
            </a:pPr>
            <a:r>
              <a:rPr lang="en-US" sz="1690" dirty="0">
                <a:solidFill>
                  <a:srgbClr val="DCD7E5"/>
                </a:solidFill>
                <a:latin typeface="Heebo" pitchFamily="34" charset="0"/>
                <a:ea typeface="Heebo" pitchFamily="34" charset="-122"/>
                <a:cs typeface="Heebo" pitchFamily="34" charset="-120"/>
              </a:rPr>
              <a:t>Verification of sterilization parameters, such as time, temperature, and pressure, to confirm the effective elimination of viable microorganisms.</a:t>
            </a:r>
            <a:endParaRPr lang="en-US" sz="1690" dirty="0"/>
          </a:p>
        </p:txBody>
      </p:sp>
    </p:spTree>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3459004" y="447437"/>
            <a:ext cx="7698700" cy="507325"/>
          </a:xfrm>
          <a:prstGeom prst="rect">
            <a:avLst/>
          </a:prstGeom>
          <a:noFill/>
          <a:ln/>
        </p:spPr>
        <p:txBody>
          <a:bodyPr wrap="none" rtlCol="0" anchor="t"/>
          <a:lstStyle/>
          <a:p>
            <a:pPr marL="0" indent="0">
              <a:lnSpc>
                <a:spcPts val="3995"/>
              </a:lnSpc>
              <a:buNone/>
            </a:pPr>
            <a:r>
              <a:rPr lang="en-US" sz="3196" dirty="0">
                <a:solidFill>
                  <a:srgbClr val="F2F0F4"/>
                </a:solidFill>
                <a:latin typeface="Montserrat" pitchFamily="34" charset="0"/>
                <a:ea typeface="Montserrat" pitchFamily="34" charset="-122"/>
                <a:cs typeface="Montserrat" pitchFamily="34" charset="-120"/>
              </a:rPr>
              <a:t>Quality Control and Quality Assurance</a:t>
            </a:r>
            <a:endParaRPr lang="en-US" sz="3196" dirty="0"/>
          </a:p>
        </p:txBody>
      </p:sp>
      <p:sp>
        <p:nvSpPr>
          <p:cNvPr id="5" name="Text 2"/>
          <p:cNvSpPr/>
          <p:nvPr/>
        </p:nvSpPr>
        <p:spPr>
          <a:xfrm>
            <a:off x="3459004" y="1279446"/>
            <a:ext cx="7712273" cy="779383"/>
          </a:xfrm>
          <a:prstGeom prst="rect">
            <a:avLst/>
          </a:prstGeom>
          <a:noFill/>
          <a:ln/>
        </p:spPr>
        <p:txBody>
          <a:bodyPr wrap="square" rtlCol="0" anchor="t"/>
          <a:lstStyle/>
          <a:p>
            <a:pPr marL="0" indent="0">
              <a:lnSpc>
                <a:spcPts val="2046"/>
              </a:lnSpc>
              <a:buNone/>
            </a:pPr>
            <a:r>
              <a:rPr lang="en-US" sz="1278" dirty="0">
                <a:solidFill>
                  <a:srgbClr val="DCD7E5"/>
                </a:solidFill>
                <a:latin typeface="Heebo" pitchFamily="34" charset="0"/>
                <a:ea typeface="Heebo" pitchFamily="34" charset="-122"/>
                <a:cs typeface="Heebo" pitchFamily="34" charset="-120"/>
              </a:rPr>
              <a:t>Robust quality control and quality assurance measures are essential for ensuring the safety, efficacy, and consistency of parenteral preparations. This includes rigorous in-process testing, final product inspections, and comprehensive documentation to verify compliance with regulatory requirements.</a:t>
            </a:r>
            <a:endParaRPr lang="en-US" sz="1278" dirty="0"/>
          </a:p>
        </p:txBody>
      </p:sp>
      <p:pic>
        <p:nvPicPr>
          <p:cNvPr id="6" name="Image 1" descr="preencoded.png"/>
          <p:cNvPicPr>
            <a:picLocks noChangeAspect="1"/>
          </p:cNvPicPr>
          <p:nvPr/>
        </p:nvPicPr>
        <p:blipFill>
          <a:blip r:embed="rId4"/>
          <a:stretch>
            <a:fillRect/>
          </a:stretch>
        </p:blipFill>
        <p:spPr>
          <a:xfrm>
            <a:off x="3459004" y="2241471"/>
            <a:ext cx="7712273" cy="3831669"/>
          </a:xfrm>
          <a:prstGeom prst="rect">
            <a:avLst/>
          </a:prstGeom>
        </p:spPr>
      </p:pic>
      <p:sp>
        <p:nvSpPr>
          <p:cNvPr id="7" name="Shape 3"/>
          <p:cNvSpPr/>
          <p:nvPr/>
        </p:nvSpPr>
        <p:spPr>
          <a:xfrm>
            <a:off x="3459004" y="6235541"/>
            <a:ext cx="162282" cy="162282"/>
          </a:xfrm>
          <a:prstGeom prst="roundRect">
            <a:avLst>
              <a:gd name="adj" fmla="val 11269"/>
            </a:avLst>
          </a:prstGeom>
          <a:solidFill>
            <a:srgbClr val="391268"/>
          </a:solidFill>
          <a:ln/>
        </p:spPr>
      </p:sp>
      <p:sp>
        <p:nvSpPr>
          <p:cNvPr id="8" name="Text 4"/>
          <p:cNvSpPr/>
          <p:nvPr/>
        </p:nvSpPr>
        <p:spPr>
          <a:xfrm>
            <a:off x="3702368" y="6154460"/>
            <a:ext cx="1232773" cy="324564"/>
          </a:xfrm>
          <a:prstGeom prst="rect">
            <a:avLst/>
          </a:prstGeom>
          <a:noFill/>
          <a:ln/>
        </p:spPr>
        <p:txBody>
          <a:bodyPr wrap="square" rtlCol="0" anchor="t"/>
          <a:lstStyle/>
          <a:p>
            <a:pPr marL="0" indent="0">
              <a:lnSpc>
                <a:spcPts val="1278"/>
              </a:lnSpc>
              <a:buNone/>
            </a:pPr>
            <a:r>
              <a:rPr lang="en-US" sz="1278" dirty="0">
                <a:solidFill>
                  <a:srgbClr val="DCD7E5"/>
                </a:solidFill>
                <a:latin typeface="Heebo" pitchFamily="34" charset="0"/>
                <a:ea typeface="Heebo" pitchFamily="34" charset="-122"/>
                <a:cs typeface="Heebo" pitchFamily="34" charset="-120"/>
              </a:rPr>
              <a:t>In-Process Testing</a:t>
            </a:r>
            <a:endParaRPr lang="en-US" sz="1278" dirty="0"/>
          </a:p>
        </p:txBody>
      </p:sp>
      <p:sp>
        <p:nvSpPr>
          <p:cNvPr id="9" name="Shape 5"/>
          <p:cNvSpPr/>
          <p:nvPr/>
        </p:nvSpPr>
        <p:spPr>
          <a:xfrm>
            <a:off x="5178504" y="6235541"/>
            <a:ext cx="162282" cy="162282"/>
          </a:xfrm>
          <a:prstGeom prst="roundRect">
            <a:avLst>
              <a:gd name="adj" fmla="val 11269"/>
            </a:avLst>
          </a:prstGeom>
          <a:solidFill>
            <a:srgbClr val="6420B5"/>
          </a:solidFill>
          <a:ln/>
        </p:spPr>
      </p:sp>
      <p:sp>
        <p:nvSpPr>
          <p:cNvPr id="10" name="Text 6"/>
          <p:cNvSpPr/>
          <p:nvPr/>
        </p:nvSpPr>
        <p:spPr>
          <a:xfrm>
            <a:off x="5421868" y="6154460"/>
            <a:ext cx="1609963" cy="324564"/>
          </a:xfrm>
          <a:prstGeom prst="rect">
            <a:avLst/>
          </a:prstGeom>
          <a:noFill/>
          <a:ln/>
        </p:spPr>
        <p:txBody>
          <a:bodyPr wrap="square" rtlCol="0" anchor="t"/>
          <a:lstStyle/>
          <a:p>
            <a:pPr marL="0" indent="0">
              <a:lnSpc>
                <a:spcPts val="1278"/>
              </a:lnSpc>
              <a:buNone/>
            </a:pPr>
            <a:r>
              <a:rPr lang="en-US" sz="1278" dirty="0">
                <a:solidFill>
                  <a:srgbClr val="DCD7E5"/>
                </a:solidFill>
                <a:latin typeface="Heebo" pitchFamily="34" charset="0"/>
                <a:ea typeface="Heebo" pitchFamily="34" charset="-122"/>
                <a:cs typeface="Heebo" pitchFamily="34" charset="-120"/>
              </a:rPr>
              <a:t>Final Product Inspection</a:t>
            </a:r>
            <a:endParaRPr lang="en-US" sz="1278" dirty="0"/>
          </a:p>
        </p:txBody>
      </p:sp>
      <p:sp>
        <p:nvSpPr>
          <p:cNvPr id="11" name="Shape 7"/>
          <p:cNvSpPr/>
          <p:nvPr/>
        </p:nvSpPr>
        <p:spPr>
          <a:xfrm>
            <a:off x="7275195" y="6235541"/>
            <a:ext cx="162282" cy="162282"/>
          </a:xfrm>
          <a:prstGeom prst="roundRect">
            <a:avLst>
              <a:gd name="adj" fmla="val 11269"/>
            </a:avLst>
          </a:prstGeom>
          <a:solidFill>
            <a:srgbClr val="914FE0"/>
          </a:solidFill>
          <a:ln/>
        </p:spPr>
      </p:sp>
      <p:sp>
        <p:nvSpPr>
          <p:cNvPr id="12" name="Text 8"/>
          <p:cNvSpPr/>
          <p:nvPr/>
        </p:nvSpPr>
        <p:spPr>
          <a:xfrm>
            <a:off x="7518559" y="6154460"/>
            <a:ext cx="1534239" cy="324564"/>
          </a:xfrm>
          <a:prstGeom prst="rect">
            <a:avLst/>
          </a:prstGeom>
          <a:noFill/>
          <a:ln/>
        </p:spPr>
        <p:txBody>
          <a:bodyPr wrap="square" rtlCol="0" anchor="t"/>
          <a:lstStyle/>
          <a:p>
            <a:pPr marL="0" indent="0">
              <a:lnSpc>
                <a:spcPts val="1278"/>
              </a:lnSpc>
              <a:buNone/>
            </a:pPr>
            <a:r>
              <a:rPr lang="en-US" sz="1278" dirty="0">
                <a:solidFill>
                  <a:srgbClr val="DCD7E5"/>
                </a:solidFill>
                <a:latin typeface="Heebo" pitchFamily="34" charset="0"/>
                <a:ea typeface="Heebo" pitchFamily="34" charset="-122"/>
                <a:cs typeface="Heebo" pitchFamily="34" charset="-120"/>
              </a:rPr>
              <a:t>Documentation Review</a:t>
            </a:r>
            <a:endParaRPr lang="en-US" sz="1278" dirty="0"/>
          </a:p>
        </p:txBody>
      </p:sp>
      <p:sp>
        <p:nvSpPr>
          <p:cNvPr id="13" name="Shape 9"/>
          <p:cNvSpPr/>
          <p:nvPr/>
        </p:nvSpPr>
        <p:spPr>
          <a:xfrm>
            <a:off x="9296162" y="6235541"/>
            <a:ext cx="162282" cy="162282"/>
          </a:xfrm>
          <a:prstGeom prst="roundRect">
            <a:avLst>
              <a:gd name="adj" fmla="val 11269"/>
            </a:avLst>
          </a:prstGeom>
          <a:solidFill>
            <a:srgbClr val="C19CEE"/>
          </a:solidFill>
          <a:ln/>
        </p:spPr>
      </p:sp>
      <p:sp>
        <p:nvSpPr>
          <p:cNvPr id="14" name="Text 10"/>
          <p:cNvSpPr/>
          <p:nvPr/>
        </p:nvSpPr>
        <p:spPr>
          <a:xfrm>
            <a:off x="9539526" y="6154460"/>
            <a:ext cx="1469350" cy="324564"/>
          </a:xfrm>
          <a:prstGeom prst="rect">
            <a:avLst/>
          </a:prstGeom>
          <a:noFill/>
          <a:ln/>
        </p:spPr>
        <p:txBody>
          <a:bodyPr wrap="square" rtlCol="0" anchor="t"/>
          <a:lstStyle/>
          <a:p>
            <a:pPr marL="0" indent="0">
              <a:lnSpc>
                <a:spcPts val="1278"/>
              </a:lnSpc>
              <a:buNone/>
            </a:pPr>
            <a:r>
              <a:rPr lang="en-US" sz="1278" dirty="0">
                <a:solidFill>
                  <a:srgbClr val="DCD7E5"/>
                </a:solidFill>
                <a:latin typeface="Heebo" pitchFamily="34" charset="0"/>
                <a:ea typeface="Heebo" pitchFamily="34" charset="-122"/>
                <a:cs typeface="Heebo" pitchFamily="34" charset="-120"/>
              </a:rPr>
              <a:t>Equipment Calibration</a:t>
            </a:r>
            <a:endParaRPr lang="en-US" sz="1278" dirty="0"/>
          </a:p>
        </p:txBody>
      </p:sp>
      <p:sp>
        <p:nvSpPr>
          <p:cNvPr id="15" name="Text 11"/>
          <p:cNvSpPr/>
          <p:nvPr/>
        </p:nvSpPr>
        <p:spPr>
          <a:xfrm>
            <a:off x="3459004" y="6742986"/>
            <a:ext cx="7712273" cy="1039178"/>
          </a:xfrm>
          <a:prstGeom prst="rect">
            <a:avLst/>
          </a:prstGeom>
          <a:noFill/>
          <a:ln/>
        </p:spPr>
        <p:txBody>
          <a:bodyPr wrap="square" rtlCol="0" anchor="t"/>
          <a:lstStyle/>
          <a:p>
            <a:pPr marL="0" indent="0">
              <a:lnSpc>
                <a:spcPts val="2046"/>
              </a:lnSpc>
              <a:buNone/>
            </a:pPr>
            <a:r>
              <a:rPr lang="en-US" sz="1278" dirty="0">
                <a:solidFill>
                  <a:srgbClr val="DCD7E5"/>
                </a:solidFill>
                <a:latin typeface="Heebo" pitchFamily="34" charset="0"/>
                <a:ea typeface="Heebo" pitchFamily="34" charset="-122"/>
                <a:cs typeface="Heebo" pitchFamily="34" charset="-120"/>
              </a:rPr>
              <a:t>Continuous monitoring and testing of critical process parameters, such as sterility, endotoxin levels, and particulate matter, ensures the production of high-quality, patient-safe parenteral medications. Rigorous documentation and record-keeping are also crucial for demonstrating regulatory compliance and enabling effective investigations.</a:t>
            </a:r>
            <a:endParaRPr lang="en-US" sz="1278"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29</TotalTime>
  <Words>1002</Words>
  <Application>Microsoft Office PowerPoint</Application>
  <PresentationFormat>Custom</PresentationFormat>
  <Paragraphs>87</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Algerian</vt:lpstr>
      <vt:lpstr>Arial</vt:lpstr>
      <vt:lpstr>Calibri</vt:lpstr>
      <vt:lpstr>Calibri Light</vt:lpstr>
      <vt:lpstr>Heebo</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Suraj Arya</cp:lastModifiedBy>
  <cp:revision>4</cp:revision>
  <dcterms:created xsi:type="dcterms:W3CDTF">2024-05-10T16:54:53Z</dcterms:created>
  <dcterms:modified xsi:type="dcterms:W3CDTF">2024-05-11T02:36:40Z</dcterms:modified>
</cp:coreProperties>
</file>